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7.xml" ContentType="application/vnd.openxmlformats-officedocument.drawingml.chart+xml"/>
  <Override PartName="/ppt/notesSlides/notesSlide26.xml" ContentType="application/vnd.openxmlformats-officedocument.presentationml.notesSlide+xml"/>
  <Override PartName="/ppt/charts/chart1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3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3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37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50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51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4280" r:id="rId2"/>
    <p:sldId id="4283" r:id="rId3"/>
    <p:sldId id="4292" r:id="rId4"/>
    <p:sldId id="4284" r:id="rId5"/>
    <p:sldId id="4348" r:id="rId6"/>
    <p:sldId id="3782" r:id="rId7"/>
    <p:sldId id="4301" r:id="rId8"/>
    <p:sldId id="4302" r:id="rId9"/>
    <p:sldId id="4303" r:id="rId10"/>
    <p:sldId id="4304" r:id="rId11"/>
    <p:sldId id="4305" r:id="rId12"/>
    <p:sldId id="4306" r:id="rId13"/>
    <p:sldId id="4307" r:id="rId14"/>
    <p:sldId id="4308" r:id="rId15"/>
    <p:sldId id="4309" r:id="rId16"/>
    <p:sldId id="4310" r:id="rId17"/>
    <p:sldId id="4312" r:id="rId18"/>
    <p:sldId id="4313" r:id="rId19"/>
    <p:sldId id="4314" r:id="rId20"/>
    <p:sldId id="4315" r:id="rId21"/>
    <p:sldId id="4316" r:id="rId22"/>
    <p:sldId id="4440" r:id="rId23"/>
    <p:sldId id="4454" r:id="rId24"/>
    <p:sldId id="4455" r:id="rId25"/>
    <p:sldId id="4456" r:id="rId26"/>
    <p:sldId id="4457" r:id="rId27"/>
    <p:sldId id="4458" r:id="rId28"/>
    <p:sldId id="4459" r:id="rId29"/>
    <p:sldId id="4461" r:id="rId30"/>
    <p:sldId id="4462" r:id="rId31"/>
    <p:sldId id="4354" r:id="rId32"/>
    <p:sldId id="4447" r:id="rId33"/>
    <p:sldId id="4427" r:id="rId34"/>
    <p:sldId id="4436" r:id="rId35"/>
    <p:sldId id="4448" r:id="rId36"/>
    <p:sldId id="4441" r:id="rId37"/>
    <p:sldId id="4437" r:id="rId38"/>
    <p:sldId id="4449" r:id="rId39"/>
    <p:sldId id="3770" r:id="rId40"/>
    <p:sldId id="4357" r:id="rId41"/>
    <p:sldId id="4450" r:id="rId42"/>
    <p:sldId id="3771" r:id="rId43"/>
    <p:sldId id="4358" r:id="rId44"/>
    <p:sldId id="3772" r:id="rId45"/>
    <p:sldId id="4442" r:id="rId46"/>
    <p:sldId id="4359" r:id="rId47"/>
    <p:sldId id="3773" r:id="rId48"/>
    <p:sldId id="4443" r:id="rId49"/>
    <p:sldId id="4360" r:id="rId50"/>
    <p:sldId id="4451" r:id="rId51"/>
    <p:sldId id="4444" r:id="rId52"/>
    <p:sldId id="4361" r:id="rId53"/>
    <p:sldId id="4452" r:id="rId54"/>
    <p:sldId id="3775" r:id="rId55"/>
    <p:sldId id="4362" r:id="rId56"/>
    <p:sldId id="3776" r:id="rId57"/>
    <p:sldId id="4445" r:id="rId58"/>
    <p:sldId id="4363" r:id="rId59"/>
    <p:sldId id="3777" r:id="rId60"/>
    <p:sldId id="4446" r:id="rId61"/>
    <p:sldId id="4438" r:id="rId62"/>
    <p:sldId id="4453" r:id="rId63"/>
    <p:sldId id="3779" r:id="rId64"/>
    <p:sldId id="4351" r:id="rId65"/>
    <p:sldId id="4286" r:id="rId6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ção e Planejamento" id="{71E17377-A94B-4C38-B0BA-668226A03655}">
          <p14:sldIdLst>
            <p14:sldId id="4280"/>
            <p14:sldId id="4283"/>
            <p14:sldId id="4292"/>
            <p14:sldId id="4284"/>
          </p14:sldIdLst>
        </p14:section>
        <p14:section name="Dados Técnicos" id="{66AA12A5-40D7-4AB6-AEB9-68D1BBE0553F}">
          <p14:sldIdLst>
            <p14:sldId id="4348"/>
            <p14:sldId id="3782"/>
            <p14:sldId id="4301"/>
            <p14:sldId id="4302"/>
            <p14:sldId id="4303"/>
            <p14:sldId id="4304"/>
            <p14:sldId id="4305"/>
            <p14:sldId id="4306"/>
            <p14:sldId id="4307"/>
            <p14:sldId id="4308"/>
            <p14:sldId id="4309"/>
            <p14:sldId id="4310"/>
            <p14:sldId id="4312"/>
            <p14:sldId id="4313"/>
            <p14:sldId id="4314"/>
            <p14:sldId id="4315"/>
            <p14:sldId id="4316"/>
            <p14:sldId id="4440"/>
            <p14:sldId id="4454"/>
            <p14:sldId id="4455"/>
            <p14:sldId id="4456"/>
            <p14:sldId id="4457"/>
            <p14:sldId id="4458"/>
            <p14:sldId id="4459"/>
            <p14:sldId id="4461"/>
            <p14:sldId id="4462"/>
            <p14:sldId id="4354"/>
            <p14:sldId id="4447"/>
            <p14:sldId id="4427"/>
          </p14:sldIdLst>
        </p14:section>
        <p14:section name="Pesquisa" id="{FB7C5218-88DE-4D0F-946C-79F12D3A469D}">
          <p14:sldIdLst>
            <p14:sldId id="4436"/>
            <p14:sldId id="4448"/>
            <p14:sldId id="4441"/>
            <p14:sldId id="4437"/>
            <p14:sldId id="4449"/>
            <p14:sldId id="3770"/>
            <p14:sldId id="4357"/>
            <p14:sldId id="4450"/>
            <p14:sldId id="3771"/>
            <p14:sldId id="4358"/>
            <p14:sldId id="3772"/>
            <p14:sldId id="4442"/>
            <p14:sldId id="4359"/>
            <p14:sldId id="3773"/>
            <p14:sldId id="4443"/>
            <p14:sldId id="4360"/>
            <p14:sldId id="4451"/>
            <p14:sldId id="4444"/>
            <p14:sldId id="4361"/>
            <p14:sldId id="4452"/>
            <p14:sldId id="3775"/>
            <p14:sldId id="4362"/>
            <p14:sldId id="3776"/>
            <p14:sldId id="4445"/>
            <p14:sldId id="4363"/>
            <p14:sldId id="3777"/>
            <p14:sldId id="4446"/>
            <p14:sldId id="4438"/>
            <p14:sldId id="4453"/>
            <p14:sldId id="3779"/>
            <p14:sldId id="4351"/>
            <p14:sldId id="4286"/>
          </p14:sldIdLst>
        </p14:section>
      </p14:sectionLst>
    </p:ext>
    <p:ext uri="{EFAFB233-063F-42B5-8137-9DF3F51BA10A}">
      <p15:sldGuideLst xmlns:p15="http://schemas.microsoft.com/office/powerpoint/2012/main">
        <p15:guide id="1" pos="6788" userDrawn="1">
          <p15:clr>
            <a:srgbClr val="A4A3A4"/>
          </p15:clr>
        </p15:guide>
        <p15:guide id="2" pos="7061" userDrawn="1">
          <p15:clr>
            <a:srgbClr val="A4A3A4"/>
          </p15:clr>
        </p15:guide>
        <p15:guide id="3" orient="horz" pos="482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iscila Prado" initials="PP" lastIdx="1" clrIdx="0">
    <p:extLst>
      <p:ext uri="{19B8F6BF-5375-455C-9EA6-DF929625EA0E}">
        <p15:presenceInfo xmlns:p15="http://schemas.microsoft.com/office/powerpoint/2012/main" userId="b44d319a9e351f15" providerId="Windows Live"/>
      </p:ext>
    </p:extLst>
  </p:cmAuthor>
  <p:cmAuthor id="2" name="Victor Pergher" initials="VP" lastIdx="1" clrIdx="1">
    <p:extLst>
      <p:ext uri="{19B8F6BF-5375-455C-9EA6-DF929625EA0E}">
        <p15:presenceInfo xmlns:p15="http://schemas.microsoft.com/office/powerpoint/2012/main" userId="f995946c5414da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E699"/>
    <a:srgbClr val="70AD47"/>
    <a:srgbClr val="8497B0"/>
    <a:srgbClr val="D9D9D9"/>
    <a:srgbClr val="ED7D31"/>
    <a:srgbClr val="F9A64B"/>
    <a:srgbClr val="5A5A5C"/>
    <a:srgbClr val="5D5D5F"/>
    <a:srgbClr val="BCB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84"/>
      </p:cViewPr>
      <p:guideLst>
        <p:guide pos="6788"/>
        <p:guide pos="7061"/>
        <p:guide orient="horz" pos="482"/>
        <p:guide orient="horz" pos="7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Consolidado%20-%20Formul&#225;rio%20A%20ANS%20Padr&#227;o%20-%202023%20(Base%202022)%20-%20Processamento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Sa&#250;de%20-%20Formul&#225;rio%20A%20ANS%20Padr&#227;o%20-%202023%20(Base%202022)%20-%20Processamento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10\Opera&#231;&#227;o\A%20-%20Projetos%20-%20Trabalhos%20em%20Andamento\NDI%20-%20Notredame%20Interm&#233;dica\2023\ANS\Processamentos\NDI\NDI%20Odonto%20-%20Formul&#225;rio%20A%20ANS%20Padr&#227;o%20-%202023%20(Base%202022)%20-%20Processamento.xlsm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Gráficos!$B$26</c:f>
              <c:strCache>
                <c:ptCount val="1"/>
                <c:pt idx="0">
                  <c:v>Masculino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accent1">
                          <a:lumMod val="50000"/>
                        </a:schemeClr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0B-49F9-9239-A202677CE41B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rgbClr val="582808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0B-49F9-9239-A202677CE4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Gráficos!$C$26:$D$26</c:f>
              <c:numCache>
                <c:formatCode>0.0</c:formatCode>
                <c:ptCount val="2"/>
                <c:pt idx="0">
                  <c:v>46.211180124223603</c:v>
                </c:pt>
                <c:pt idx="1">
                  <c:v>53.788819875776397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0B-49F9-9239-A202677CE41B}"/>
            </c:ext>
          </c:extLst>
        </c:ser>
        <c:ser>
          <c:idx val="1"/>
          <c:order val="1"/>
          <c:tx>
            <c:strRef>
              <c:f>Gráficos!$B$25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Gráficos!$C$25:$D$25</c:f>
              <c:numCache>
                <c:formatCode>0.0</c:formatCode>
                <c:ptCount val="2"/>
                <c:pt idx="0">
                  <c:v>53.788819875776397</c:v>
                </c:pt>
                <c:pt idx="1">
                  <c:v>46.211180124223603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0B-49F9-9239-A202677CE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39-4A59-9C95-CDABB5538C39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39-4A59-9C95-CDABB5538C39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39-4A59-9C95-CDABB5538C3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D39-4A59-9C95-CDABB5538C3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39-4A59-9C95-CDABB5538C3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D39-4A59-9C95-CDABB5538C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Gráficos!$B$70:$B$73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Gráficos!$C$70:$C$73</c:f>
              <c:numCache>
                <c:formatCode>0.0</c:formatCode>
                <c:ptCount val="4"/>
                <c:pt idx="0">
                  <c:v>56.823266219239379</c:v>
                </c:pt>
                <c:pt idx="1">
                  <c:v>15.659955257270694</c:v>
                </c:pt>
                <c:pt idx="2">
                  <c:v>17.67337807606264</c:v>
                </c:pt>
                <c:pt idx="3">
                  <c:v>9.8434004474272925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39-4A59-9C95-CDABB5538C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42-4066-BFAA-8C07F3F7CBA1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42-4066-BFAA-8C07F3F7CBA1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42-4066-BFAA-8C07F3F7CBA1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42-4066-BFAA-8C07F3F7CBA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B42-4066-BFAA-8C07F3F7CBA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B42-4066-BFAA-8C07F3F7CB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Gráficos!$B$70:$B$73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Gráficos!$C$70:$C$73</c:f>
              <c:numCache>
                <c:formatCode>0.0</c:formatCode>
                <c:ptCount val="4"/>
                <c:pt idx="0">
                  <c:v>60.447761194029844</c:v>
                </c:pt>
                <c:pt idx="1">
                  <c:v>18.28358208955224</c:v>
                </c:pt>
                <c:pt idx="2">
                  <c:v>17.910447761194028</c:v>
                </c:pt>
                <c:pt idx="3">
                  <c:v>3.3582089552238807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42-4066-BFAA-8C07F3F7CB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3C-400F-9D07-E1B1C8A97240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3C-400F-9D07-E1B1C8A9724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3C-400F-9D07-E1B1C8A9724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E3C-400F-9D07-E1B1C8A9724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E3C-400F-9D07-E1B1C8A9724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E3C-400F-9D07-E1B1C8A972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Gráficos!$B$70:$B$73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Gráficos!$C$70:$C$73</c:f>
              <c:numCache>
                <c:formatCode>0.0</c:formatCode>
                <c:ptCount val="4"/>
                <c:pt idx="0">
                  <c:v>51.396648044692739</c:v>
                </c:pt>
                <c:pt idx="1">
                  <c:v>11.731843575418994</c:v>
                </c:pt>
                <c:pt idx="2">
                  <c:v>17.318435754189945</c:v>
                </c:pt>
                <c:pt idx="3">
                  <c:v>19.553072625698324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E3C-400F-9D07-E1B1C8A9724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08-4000-A8B1-0DEF3F814615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08-4000-A8B1-0DEF3F814615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608-4000-A8B1-0DEF3F8146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Gráficos!$B$93:$B$94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Gráficos!$C$93:$C$94</c:f>
              <c:numCache>
                <c:formatCode>0.0</c:formatCode>
                <c:ptCount val="2"/>
                <c:pt idx="0">
                  <c:v>11.127596439169139</c:v>
                </c:pt>
                <c:pt idx="1">
                  <c:v>88.872403560830861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08-4000-A8B1-0DEF3F8146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4E3-44B3-84BB-64BEE9110107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4E3-44B3-84BB-64BEE9110107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4E3-44B3-84BB-64BEE91101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Gráficos!$B$93:$B$94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Gráficos!$C$93:$C$94</c:f>
              <c:numCache>
                <c:formatCode>0.0</c:formatCode>
                <c:ptCount val="2"/>
                <c:pt idx="0">
                  <c:v>13.702623906705538</c:v>
                </c:pt>
                <c:pt idx="1">
                  <c:v>86.29737609329446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E3-44B3-84BB-64BEE9110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F56-4C0C-9AC9-6A64532EA21A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F56-4C0C-9AC9-6A64532EA21A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F56-4C0C-9AC9-6A64532EA2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Gráficos!$B$93:$B$94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Gráficos!$C$93:$C$94</c:f>
              <c:numCache>
                <c:formatCode>0.0</c:formatCode>
                <c:ptCount val="2"/>
                <c:pt idx="0">
                  <c:v>8.4592145015105746</c:v>
                </c:pt>
                <c:pt idx="1">
                  <c:v>91.540785498489427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56-4C0C-9AC9-6A64532EA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5D-4880-B361-2E0A5B31FF32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5D-4880-B361-2E0A5B31FF32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85D-4880-B361-2E0A5B31FF32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85D-4880-B361-2E0A5B31FF32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85D-4880-B361-2E0A5B31FF3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85D-4880-B361-2E0A5B31FF3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85D-4880-B361-2E0A5B31FF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Gráficos!$B$110:$B$114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Gráficos!$C$110:$C$114</c:f>
              <c:numCache>
                <c:formatCode>0.0</c:formatCode>
                <c:ptCount val="5"/>
                <c:pt idx="0">
                  <c:v>19.796215429403201</c:v>
                </c:pt>
                <c:pt idx="1">
                  <c:v>50.363901018922853</c:v>
                </c:pt>
                <c:pt idx="2">
                  <c:v>20.669577874818049</c:v>
                </c:pt>
                <c:pt idx="3">
                  <c:v>5.5312954876273652</c:v>
                </c:pt>
                <c:pt idx="4">
                  <c:v>3.6390101892285296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85D-4880-B361-2E0A5B31FF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Gráficos!$P$111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4931074572089E-3"/>
                  <c:y val="-0.260075336700336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32-41A5-8433-99B95279D618}"/>
                </c:ext>
              </c:extLst>
            </c:dLbl>
            <c:dLbl>
              <c:idx val="1"/>
              <c:layout>
                <c:manualLayout>
                  <c:x val="-3.094253446271393E-2"/>
                  <c:y val="-0.24022264309764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32-41A5-8433-99B95279D6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Gráficos!$Q$110:$Q$111</c:f>
              <c:numCache>
                <c:formatCode>0.0</c:formatCode>
                <c:ptCount val="2"/>
                <c:pt idx="0">
                  <c:v>72.641509433962256</c:v>
                </c:pt>
                <c:pt idx="1">
                  <c:v>68.021680216802167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32-41A5-8433-99B95279D618}"/>
            </c:ext>
          </c:extLst>
        </c:ser>
        <c:ser>
          <c:idx val="1"/>
          <c:order val="1"/>
          <c:tx>
            <c:strRef>
              <c:f>Gráficos!$P$110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Gráficos!$R$110:$R$111</c:f>
              <c:numCache>
                <c:formatCode>0.0</c:formatCode>
                <c:ptCount val="2"/>
                <c:pt idx="0">
                  <c:v>27.358490566037744</c:v>
                </c:pt>
                <c:pt idx="1">
                  <c:v>31.978319783197833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32-41A5-8433-99B95279D6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45-41C5-A08B-7052F0D677A3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45-41C5-A08B-7052F0D677A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45-41C5-A08B-7052F0D677A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D45-41C5-A08B-7052F0D677A3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D45-41C5-A08B-7052F0D677A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D45-41C5-A08B-7052F0D677A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D45-41C5-A08B-7052F0D677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Gráficos!$B$110:$B$114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Gráficos!$C$110:$C$114</c:f>
              <c:numCache>
                <c:formatCode>0.0</c:formatCode>
                <c:ptCount val="5"/>
                <c:pt idx="0">
                  <c:v>18.598382749326145</c:v>
                </c:pt>
                <c:pt idx="1">
                  <c:v>48.787061994609168</c:v>
                </c:pt>
                <c:pt idx="2">
                  <c:v>24.258760107816713</c:v>
                </c:pt>
                <c:pt idx="3">
                  <c:v>4.8517520215633425</c:v>
                </c:pt>
                <c:pt idx="4">
                  <c:v>3.5040431266846364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D45-41C5-A08B-7052F0D677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Gráficos!$P$111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4931074572089E-3"/>
                  <c:y val="-0.260075336700336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24-4421-B69B-D878B07C8D41}"/>
                </c:ext>
              </c:extLst>
            </c:dLbl>
            <c:dLbl>
              <c:idx val="1"/>
              <c:layout>
                <c:manualLayout>
                  <c:x val="-3.094253446271393E-2"/>
                  <c:y val="-0.24022264309764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24-4421-B69B-D878B07C8D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Gráficos!$Q$110:$Q$111</c:f>
              <c:numCache>
                <c:formatCode>0.0</c:formatCode>
                <c:ptCount val="2"/>
                <c:pt idx="0">
                  <c:v>67.701863354037272</c:v>
                </c:pt>
                <c:pt idx="1">
                  <c:v>67.142857142857139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24-4421-B69B-D878B07C8D41}"/>
            </c:ext>
          </c:extLst>
        </c:ser>
        <c:ser>
          <c:idx val="1"/>
          <c:order val="1"/>
          <c:tx>
            <c:strRef>
              <c:f>Gráficos!$P$110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Gráficos!$R$110:$R$111</c:f>
              <c:numCache>
                <c:formatCode>0.0</c:formatCode>
                <c:ptCount val="2"/>
                <c:pt idx="0">
                  <c:v>32.298136645962728</c:v>
                </c:pt>
                <c:pt idx="1">
                  <c:v>32.857142857142861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24-4421-B69B-D878B07C8D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7602799650044"/>
          <c:y val="5.0925925925925923E-2"/>
          <c:w val="0.66457305336832884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Gráficos!$M$23</c:f>
              <c:strCache>
                <c:ptCount val="1"/>
                <c:pt idx="0">
                  <c:v>A - Antes de começarmos a pesquisa, por gentileza nos informe a sua idade: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Gráficos!$M$25:$M$30</c:f>
              <c:strCache>
                <c:ptCount val="6"/>
                <c:pt idx="0">
                  <c:v>De 18 a 25 anos</c:v>
                </c:pt>
                <c:pt idx="1">
                  <c:v>De 26 a 35 anos</c:v>
                </c:pt>
                <c:pt idx="2">
                  <c:v>De 36 a 45 anos</c:v>
                </c:pt>
                <c:pt idx="3">
                  <c:v>De 46 a 55 anos</c:v>
                </c:pt>
                <c:pt idx="4">
                  <c:v>De 56 a 65 anos</c:v>
                </c:pt>
                <c:pt idx="5">
                  <c:v>Mais de 65 anos</c:v>
                </c:pt>
              </c:strCache>
            </c:strRef>
          </c:cat>
          <c:val>
            <c:numRef>
              <c:f>Gráficos!$N$25:$N$30</c:f>
              <c:numCache>
                <c:formatCode>0.0</c:formatCode>
                <c:ptCount val="6"/>
                <c:pt idx="0">
                  <c:v>12.546583850931677</c:v>
                </c:pt>
                <c:pt idx="1">
                  <c:v>23.726708074534162</c:v>
                </c:pt>
                <c:pt idx="2">
                  <c:v>26.335403726708073</c:v>
                </c:pt>
                <c:pt idx="3">
                  <c:v>19.006211180124225</c:v>
                </c:pt>
                <c:pt idx="4">
                  <c:v>11.055900621118013</c:v>
                </c:pt>
                <c:pt idx="5">
                  <c:v>7.329192546583851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58-4B69-A984-F106775F4D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48"/>
        <c:axId val="115416576"/>
        <c:axId val="89640896"/>
      </c:barChart>
      <c:catAx>
        <c:axId val="115416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640896"/>
        <c:crosses val="autoZero"/>
        <c:auto val="1"/>
        <c:lblAlgn val="ctr"/>
        <c:lblOffset val="100"/>
        <c:noMultiLvlLbl val="0"/>
      </c:catAx>
      <c:valAx>
        <c:axId val="89640896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11541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="1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C4-4476-9901-4AEE02A1585E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C4-4476-9901-4AEE02A1585E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C4-4476-9901-4AEE02A1585E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1C4-4476-9901-4AEE02A1585E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1C4-4476-9901-4AEE02A1585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1C4-4476-9901-4AEE02A1585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1C4-4476-9901-4AEE02A158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Gráficos!$B$110:$B$114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Gráficos!$C$110:$C$114</c:f>
              <c:numCache>
                <c:formatCode>0.0</c:formatCode>
                <c:ptCount val="5"/>
                <c:pt idx="0">
                  <c:v>21.202531645569618</c:v>
                </c:pt>
                <c:pt idx="1">
                  <c:v>52.215189873417721</c:v>
                </c:pt>
                <c:pt idx="2">
                  <c:v>16.455696202531644</c:v>
                </c:pt>
                <c:pt idx="3">
                  <c:v>6.3291139240506329</c:v>
                </c:pt>
                <c:pt idx="4">
                  <c:v>3.79746835443038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1C4-4476-9901-4AEE02A158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Gráficos!$P$111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4931074572089E-3"/>
                  <c:y val="-0.260075336700336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CF-4A32-B23D-AD32F346E523}"/>
                </c:ext>
              </c:extLst>
            </c:dLbl>
            <c:dLbl>
              <c:idx val="1"/>
              <c:layout>
                <c:manualLayout>
                  <c:x val="-3.094253446271393E-2"/>
                  <c:y val="-0.24022264309764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CF-4A32-B23D-AD32F346E5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Gráficos!$Q$110:$Q$111</c:f>
              <c:numCache>
                <c:formatCode>0.0</c:formatCode>
                <c:ptCount val="2"/>
                <c:pt idx="0">
                  <c:v>77.70700636942675</c:v>
                </c:pt>
                <c:pt idx="1">
                  <c:v>69.182389937106919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CF-4A32-B23D-AD32F346E523}"/>
            </c:ext>
          </c:extLst>
        </c:ser>
        <c:ser>
          <c:idx val="1"/>
          <c:order val="1"/>
          <c:tx>
            <c:strRef>
              <c:f>Gráficos!$P$110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Gráficos!$R$110:$R$111</c:f>
              <c:numCache>
                <c:formatCode>0.0</c:formatCode>
                <c:ptCount val="2"/>
                <c:pt idx="0">
                  <c:v>22.29299363057325</c:v>
                </c:pt>
                <c:pt idx="1">
                  <c:v>30.817610062893081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CF-4A32-B23D-AD32F346E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3D-4A32-8642-6566F8AA5D97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3D-4A32-8642-6566F8AA5D97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3D-4A32-8642-6566F8AA5D97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F3D-4A32-8642-6566F8AA5D97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F3D-4A32-8642-6566F8AA5D9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F3D-4A32-8642-6566F8AA5D97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F3D-4A32-8642-6566F8AA5D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Gráficos!$B$134:$B$138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Gráficos!$C$134:$C$138</c:f>
              <c:numCache>
                <c:formatCode>0.0</c:formatCode>
                <c:ptCount val="5"/>
                <c:pt idx="0">
                  <c:v>12.152269399707174</c:v>
                </c:pt>
                <c:pt idx="1">
                  <c:v>45.534407027818446</c:v>
                </c:pt>
                <c:pt idx="2">
                  <c:v>24.304538799414349</c:v>
                </c:pt>
                <c:pt idx="3">
                  <c:v>12.005856515373353</c:v>
                </c:pt>
                <c:pt idx="4">
                  <c:v>6.0029282576866763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F3D-4A32-8642-6566F8AA5D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Gráficos!$P$135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6213272800730204E-4"/>
                  <c:y val="-0.2173147233523892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16-478E-B83B-3AAE4ADBCB5A}"/>
                </c:ext>
              </c:extLst>
            </c:dLbl>
            <c:dLbl>
              <c:idx val="1"/>
              <c:layout>
                <c:manualLayout>
                  <c:x val="-4.6762185169483959E-2"/>
                  <c:y val="-0.1921169225097127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16-478E-B83B-3AAE4ADBCB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Gráficos!$Q$134:$Q$135</c:f>
              <c:numCache>
                <c:formatCode>0.0</c:formatCode>
                <c:ptCount val="2"/>
                <c:pt idx="0">
                  <c:v>60.869565217391305</c:v>
                </c:pt>
                <c:pt idx="1">
                  <c:v>54.847645429362878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16-478E-B83B-3AAE4ADBCB5A}"/>
            </c:ext>
          </c:extLst>
        </c:ser>
        <c:ser>
          <c:idx val="1"/>
          <c:order val="1"/>
          <c:tx>
            <c:strRef>
              <c:f>Gráficos!$P$134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Gráficos!$R$134:$R$135</c:f>
              <c:numCache>
                <c:formatCode>0.0</c:formatCode>
                <c:ptCount val="2"/>
                <c:pt idx="0">
                  <c:v>39.130434782608695</c:v>
                </c:pt>
                <c:pt idx="1">
                  <c:v>45.152354570637122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16-478E-B83B-3AAE4ADBCB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A2-4558-A451-9476BB316586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A2-4558-A451-9476BB316586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A2-4558-A451-9476BB316586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A2-4558-A451-9476BB316586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A2-4558-A451-9476BB31658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A2-4558-A451-9476BB31658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EA2-4558-A451-9476BB3165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Gráficos!$B$134:$B$138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Gráficos!$C$134:$C$138</c:f>
              <c:numCache>
                <c:formatCode>0.0</c:formatCode>
                <c:ptCount val="5"/>
                <c:pt idx="0">
                  <c:v>10.989010989010989</c:v>
                </c:pt>
                <c:pt idx="1">
                  <c:v>43.131868131868131</c:v>
                </c:pt>
                <c:pt idx="2">
                  <c:v>28.846153846153843</c:v>
                </c:pt>
                <c:pt idx="3">
                  <c:v>10.164835164835164</c:v>
                </c:pt>
                <c:pt idx="4">
                  <c:v>6.8681318681318686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EA2-4558-A451-9476BB3165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Gráficos!$P$135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0798916624455E-3"/>
                  <c:y val="-0.1959342609704288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5C-4CBD-9181-F1DFBFB74CED}"/>
                </c:ext>
              </c:extLst>
            </c:dLbl>
            <c:dLbl>
              <c:idx val="1"/>
              <c:layout>
                <c:manualLayout>
                  <c:x val="-5.2035397789153705E-2"/>
                  <c:y val="-0.1921169225097127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5C-4CBD-9181-F1DFBFB74C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Gráficos!$Q$134:$Q$135</c:f>
              <c:numCache>
                <c:formatCode>0.0</c:formatCode>
                <c:ptCount val="2"/>
                <c:pt idx="0">
                  <c:v>55.900621118012424</c:v>
                </c:pt>
                <c:pt idx="1">
                  <c:v>52.709359605911331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5C-4CBD-9181-F1DFBFB74CED}"/>
            </c:ext>
          </c:extLst>
        </c:ser>
        <c:ser>
          <c:idx val="1"/>
          <c:order val="1"/>
          <c:tx>
            <c:strRef>
              <c:f>Gráficos!$P$134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Gráficos!$R$134:$R$135</c:f>
              <c:numCache>
                <c:formatCode>0.0</c:formatCode>
                <c:ptCount val="2"/>
                <c:pt idx="0">
                  <c:v>44.099378881987576</c:v>
                </c:pt>
                <c:pt idx="1">
                  <c:v>47.290640394088669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5C-4CBD-9181-F1DFBFB74C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DD-45EA-A568-F8ADC9FADAB4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DD-45EA-A568-F8ADC9FADAB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DD-45EA-A568-F8ADC9FADAB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DD-45EA-A568-F8ADC9FADAB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FDD-45EA-A568-F8ADC9FADAB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FDD-45EA-A568-F8ADC9FADAB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FDD-45EA-A568-F8ADC9FADAB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Gráficos!$B$134:$B$138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Gráficos!$C$134:$C$138</c:f>
              <c:numCache>
                <c:formatCode>0.0</c:formatCode>
                <c:ptCount val="5"/>
                <c:pt idx="0">
                  <c:v>13.479623824451412</c:v>
                </c:pt>
                <c:pt idx="1">
                  <c:v>48.275862068965516</c:v>
                </c:pt>
                <c:pt idx="2">
                  <c:v>19.122257053291534</c:v>
                </c:pt>
                <c:pt idx="3">
                  <c:v>14.106583072100312</c:v>
                </c:pt>
                <c:pt idx="4">
                  <c:v>5.0156739811912221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FDD-45EA-A568-F8ADC9FADA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Gráficos!$P$135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0798916624455E-3"/>
                  <c:y val="-0.217314723352389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34-47F7-A69D-360E9DFA6AD7}"/>
                </c:ext>
              </c:extLst>
            </c:dLbl>
            <c:dLbl>
              <c:idx val="1"/>
              <c:layout>
                <c:manualLayout>
                  <c:x val="-4.6762185169483959E-2"/>
                  <c:y val="-0.1974620381052029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34-47F7-A69D-360E9DFA6A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Gráficos!$Q$134:$Q$135</c:f>
              <c:numCache>
                <c:formatCode>0.0</c:formatCode>
                <c:ptCount val="2"/>
                <c:pt idx="0">
                  <c:v>65.838509316770185</c:v>
                </c:pt>
                <c:pt idx="1">
                  <c:v>57.594936708860757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34-47F7-A69D-360E9DFA6AD7}"/>
            </c:ext>
          </c:extLst>
        </c:ser>
        <c:ser>
          <c:idx val="1"/>
          <c:order val="1"/>
          <c:tx>
            <c:strRef>
              <c:f>Gráficos!$P$134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Gráficos!$R$134:$R$135</c:f>
              <c:numCache>
                <c:formatCode>0.0</c:formatCode>
                <c:ptCount val="2"/>
                <c:pt idx="0">
                  <c:v>34.161490683229815</c:v>
                </c:pt>
                <c:pt idx="1">
                  <c:v>42.405063291139243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34-47F7-A69D-360E9DFA6A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Gráficos!$P$159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0798916624455E-3"/>
                  <c:y val="-0.228004954543369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2A-4AB2-BACA-C2CDD0B99B7C}"/>
                </c:ext>
              </c:extLst>
            </c:dLbl>
            <c:dLbl>
              <c:idx val="1"/>
              <c:layout>
                <c:manualLayout>
                  <c:x val="-4.6762185169483959E-2"/>
                  <c:y val="-0.1867718069142226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2A-4AB2-BACA-C2CDD0B99B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Gráficos!$Q$158:$Q$159</c:f>
              <c:numCache>
                <c:formatCode>0.0</c:formatCode>
                <c:ptCount val="2"/>
                <c:pt idx="0">
                  <c:v>65.175718849840251</c:v>
                </c:pt>
                <c:pt idx="1">
                  <c:v>60.167130919220057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2A-4AB2-BACA-C2CDD0B99B7C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Gráficos!$R$158:$R$159</c:f>
              <c:numCache>
                <c:formatCode>0.0</c:formatCode>
                <c:ptCount val="2"/>
                <c:pt idx="0">
                  <c:v>34.824281150159749</c:v>
                </c:pt>
                <c:pt idx="1">
                  <c:v>39.832869080779943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2A-4AB2-BACA-C2CDD0B99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B7-4553-ACCA-837116997D61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B7-4553-ACCA-837116997D61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B7-4553-ACCA-837116997D61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B7-4553-ACCA-837116997D61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EB7-4553-ACCA-837116997D6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EB7-4553-ACCA-837116997D6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EB7-4553-ACCA-837116997D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Gráficos!$B$158:$B$162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Gráficos!$C$158:$C$162</c:f>
              <c:numCache>
                <c:formatCode>0.0</c:formatCode>
                <c:ptCount val="5"/>
                <c:pt idx="0">
                  <c:v>15.625</c:v>
                </c:pt>
                <c:pt idx="1">
                  <c:v>46.875</c:v>
                </c:pt>
                <c:pt idx="2">
                  <c:v>23.809523809523807</c:v>
                </c:pt>
                <c:pt idx="3">
                  <c:v>8.7797619047619033</c:v>
                </c:pt>
                <c:pt idx="4">
                  <c:v>4.9107142857142856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EB7-4553-ACCA-837116997D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Gráficos!$B$26</c:f>
              <c:strCache>
                <c:ptCount val="1"/>
                <c:pt idx="0">
                  <c:v>Masculino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accent1">
                          <a:lumMod val="50000"/>
                        </a:schemeClr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0B-46E0-8DF2-05FB2EEDE487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rgbClr val="582808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0B-46E0-8DF2-05FB2EEDE4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Gráficos!$C$26:$D$26</c:f>
              <c:numCache>
                <c:formatCode>0.0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0B-46E0-8DF2-05FB2EEDE487}"/>
            </c:ext>
          </c:extLst>
        </c:ser>
        <c:ser>
          <c:idx val="1"/>
          <c:order val="1"/>
          <c:tx>
            <c:strRef>
              <c:f>Gráficos!$B$25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Gráficos!$C$25:$D$25</c:f>
              <c:numCache>
                <c:formatCode>0.0</c:formatCode>
                <c:ptCount val="2"/>
                <c:pt idx="0">
                  <c:v>55.000000000000007</c:v>
                </c:pt>
                <c:pt idx="1">
                  <c:v>44.999999999999993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0B-46E0-8DF2-05FB2EEDE4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72-4F6D-B710-437581F22058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572-4F6D-B710-437581F2205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572-4F6D-B710-437581F22058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572-4F6D-B710-437581F22058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572-4F6D-B710-437581F2205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572-4F6D-B710-437581F2205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572-4F6D-B710-437581F220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Gráficos!$B$158:$B$162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Gráficos!$C$158:$C$162</c:f>
              <c:numCache>
                <c:formatCode>0.0</c:formatCode>
                <c:ptCount val="5"/>
                <c:pt idx="0">
                  <c:v>12.362637362637363</c:v>
                </c:pt>
                <c:pt idx="1">
                  <c:v>45.879120879120876</c:v>
                </c:pt>
                <c:pt idx="2">
                  <c:v>25.824175824175828</c:v>
                </c:pt>
                <c:pt idx="3">
                  <c:v>10.714285714285714</c:v>
                </c:pt>
                <c:pt idx="4">
                  <c:v>5.2197802197802199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572-4F6D-B710-437581F220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Gráficos!$P$159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735345347677074E-3"/>
                  <c:y val="-0.2066244921614090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F5-4BA2-92C9-A57D061065BE}"/>
                </c:ext>
              </c:extLst>
            </c:dLbl>
            <c:dLbl>
              <c:idx val="1"/>
              <c:layout>
                <c:manualLayout>
                  <c:x val="-4.6762185169483959E-2"/>
                  <c:y val="-0.20815226929618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F5-4BA2-92C9-A57D061065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Gráficos!$Q$158:$Q$159</c:f>
              <c:numCache>
                <c:formatCode>0.0</c:formatCode>
                <c:ptCount val="2"/>
                <c:pt idx="0">
                  <c:v>61.490683229813669</c:v>
                </c:pt>
                <c:pt idx="1">
                  <c:v>55.665024630541872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F5-4BA2-92C9-A57D061065BE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Gráficos!$R$158:$R$159</c:f>
              <c:numCache>
                <c:formatCode>0.0</c:formatCode>
                <c:ptCount val="2"/>
                <c:pt idx="0">
                  <c:v>38.509316770186331</c:v>
                </c:pt>
                <c:pt idx="1">
                  <c:v>44.334975369458128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F5-4BA2-92C9-A57D06106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61-4F71-B3EC-BACFCFFBB432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61-4F71-B3EC-BACFCFFBB432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61-4F71-B3EC-BACFCFFBB432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61-4F71-B3EC-BACFCFFBB432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F61-4F71-B3EC-BACFCFFBB43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F61-4F71-B3EC-BACFCFFBB43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F61-4F71-B3EC-BACFCFFBB4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Gráficos!$B$158:$B$162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Gráficos!$C$158:$C$162</c:f>
              <c:numCache>
                <c:formatCode>0.0</c:formatCode>
                <c:ptCount val="5"/>
                <c:pt idx="0">
                  <c:v>19.480519480519483</c:v>
                </c:pt>
                <c:pt idx="1">
                  <c:v>48.051948051948052</c:v>
                </c:pt>
                <c:pt idx="2">
                  <c:v>21.428571428571427</c:v>
                </c:pt>
                <c:pt idx="3">
                  <c:v>6.4935064935064926</c:v>
                </c:pt>
                <c:pt idx="4">
                  <c:v>4.5454545454545459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F61-4F71-B3EC-BACFCFFBB4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Gráficos!$P$159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84292511332218E-2"/>
                  <c:y val="-0.2547305325208196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E2-4F3D-B1F1-9F83D10E70B4}"/>
                </c:ext>
              </c:extLst>
            </c:dLbl>
            <c:dLbl>
              <c:idx val="1"/>
              <c:layout>
                <c:manualLayout>
                  <c:x val="-4.6762185169483959E-2"/>
                  <c:y val="-0.234877847273633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E2-4F3D-B1F1-9F83D10E70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Gráficos!$Q$158:$Q$159</c:f>
              <c:numCache>
                <c:formatCode>0.0</c:formatCode>
                <c:ptCount val="2"/>
                <c:pt idx="0">
                  <c:v>69.078947368421055</c:v>
                </c:pt>
                <c:pt idx="1">
                  <c:v>66.025641025641022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E2-4F3D-B1F1-9F83D10E70B4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Gráficos!$R$158:$R$159</c:f>
              <c:numCache>
                <c:formatCode>0.0</c:formatCode>
                <c:ptCount val="2"/>
                <c:pt idx="0">
                  <c:v>30.921052631578945</c:v>
                </c:pt>
                <c:pt idx="1">
                  <c:v>33.974358974358978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E2-4F3D-B1F1-9F83D10E70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39-4E29-BF2B-311610C5B948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139-4E29-BF2B-311610C5B948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139-4E29-BF2B-311610C5B9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Gráficos!$B$182:$B$183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Gráficos!$C$182:$C$183</c:f>
              <c:numCache>
                <c:formatCode>0.0</c:formatCode>
                <c:ptCount val="2"/>
                <c:pt idx="0">
                  <c:v>55.958549222797927</c:v>
                </c:pt>
                <c:pt idx="1">
                  <c:v>44.041450777202073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39-4E29-BF2B-311610C5B9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93-4561-9DFA-572D6F58F41B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93-4561-9DFA-572D6F58F41B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993-4561-9DFA-572D6F58F4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Gráficos!$B$182:$B$183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Gráficos!$C$182:$C$183</c:f>
              <c:numCache>
                <c:formatCode>0.0</c:formatCode>
                <c:ptCount val="2"/>
                <c:pt idx="0">
                  <c:v>51.219512195121951</c:v>
                </c:pt>
                <c:pt idx="1">
                  <c:v>48.780487804878049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93-4561-9DFA-572D6F58F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8A-4EF7-8F4C-21A956E6A080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8A-4EF7-8F4C-21A956E6A080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68A-4EF7-8F4C-21A956E6A0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Gráficos!$B$182:$B$183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Gráficos!$C$182:$C$183</c:f>
              <c:numCache>
                <c:formatCode>0.0</c:formatCode>
                <c:ptCount val="2"/>
                <c:pt idx="0">
                  <c:v>64.285714285714292</c:v>
                </c:pt>
                <c:pt idx="1">
                  <c:v>35.714285714285715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8A-4EF7-8F4C-21A956E6A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06-4999-9C14-E61FA19D89B5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306-4999-9C14-E61FA19D89B5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306-4999-9C14-E61FA19D89B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306-4999-9C14-E61FA19D89B5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306-4999-9C14-E61FA19D89B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306-4999-9C14-E61FA19D89B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306-4999-9C14-E61FA19D89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Gráficos!$B$200:$B$204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Gráficos!$C$200:$C$204</c:f>
              <c:numCache>
                <c:formatCode>0.0</c:formatCode>
                <c:ptCount val="5"/>
                <c:pt idx="0">
                  <c:v>14.285714285714285</c:v>
                </c:pt>
                <c:pt idx="1">
                  <c:v>47.077922077922082</c:v>
                </c:pt>
                <c:pt idx="2">
                  <c:v>25.649350649350648</c:v>
                </c:pt>
                <c:pt idx="3">
                  <c:v>5.8441558441558437</c:v>
                </c:pt>
                <c:pt idx="4">
                  <c:v>7.1428571428571423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306-4999-9C14-E61FA19D89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Gráficos!$P$201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84292511332218E-2"/>
                  <c:y val="-0.211969607756899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48-4776-AEB4-9D1140A6D87C}"/>
                </c:ext>
              </c:extLst>
            </c:dLbl>
            <c:dLbl>
              <c:idx val="1"/>
              <c:layout>
                <c:manualLayout>
                  <c:x val="-4.6762185169483959E-2"/>
                  <c:y val="-0.2295327316781432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48-4776-AEB4-9D1140A6D8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Gráficos!$Q$200:$Q$201</c:f>
              <c:numCache>
                <c:formatCode>0.0</c:formatCode>
                <c:ptCount val="2"/>
                <c:pt idx="0">
                  <c:v>59.060402684563755</c:v>
                </c:pt>
                <c:pt idx="1">
                  <c:v>63.522012578616355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48-4776-AEB4-9D1140A6D87C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Gráficos!$R$200:$R$201</c:f>
              <c:numCache>
                <c:formatCode>0.0</c:formatCode>
                <c:ptCount val="2"/>
                <c:pt idx="0">
                  <c:v>40.939597315436245</c:v>
                </c:pt>
                <c:pt idx="1">
                  <c:v>36.477987421383645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48-4776-AEB4-9D1140A6D8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27-4936-9A54-420216A18F5E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E27-4936-9A54-420216A18F5E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E27-4936-9A54-420216A18F5E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E27-4936-9A54-420216A18F5E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E27-4936-9A54-420216A18F5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E27-4936-9A54-420216A18F5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E27-4936-9A54-420216A18F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Gráficos!$B$200:$B$204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Gráficos!$C$200:$C$204</c:f>
              <c:numCache>
                <c:formatCode>0.0</c:formatCode>
                <c:ptCount val="5"/>
                <c:pt idx="0">
                  <c:v>9.6551724137931032</c:v>
                </c:pt>
                <c:pt idx="1">
                  <c:v>41.379310344827587</c:v>
                </c:pt>
                <c:pt idx="2">
                  <c:v>31.724137931034484</c:v>
                </c:pt>
                <c:pt idx="3">
                  <c:v>8.9655172413793096</c:v>
                </c:pt>
                <c:pt idx="4">
                  <c:v>8.2758620689655178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E27-4936-9A54-420216A18F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7602799650044"/>
          <c:y val="5.0925925925925923E-2"/>
          <c:w val="0.66457305336832884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Gráficos!$M$23</c:f>
              <c:strCache>
                <c:ptCount val="1"/>
                <c:pt idx="0">
                  <c:v>A - Antes de começarmos a pesquisa, por gentileza nos informe a sua idade: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Gráficos!$M$25:$M$30</c:f>
              <c:strCache>
                <c:ptCount val="6"/>
                <c:pt idx="0">
                  <c:v>De 18 a 25 anos</c:v>
                </c:pt>
                <c:pt idx="1">
                  <c:v>De 26 a 35 anos</c:v>
                </c:pt>
                <c:pt idx="2">
                  <c:v>De 36 a 45 anos</c:v>
                </c:pt>
                <c:pt idx="3">
                  <c:v>De 46 a 55 anos</c:v>
                </c:pt>
                <c:pt idx="4">
                  <c:v>De 56 a 65 anos</c:v>
                </c:pt>
                <c:pt idx="5">
                  <c:v>Mais de 65 anos</c:v>
                </c:pt>
              </c:strCache>
            </c:strRef>
          </c:cat>
          <c:val>
            <c:numRef>
              <c:f>Gráficos!$N$25:$N$30</c:f>
              <c:numCache>
                <c:formatCode>0.0</c:formatCode>
                <c:ptCount val="6"/>
                <c:pt idx="0">
                  <c:v>10.5</c:v>
                </c:pt>
                <c:pt idx="1">
                  <c:v>21.75</c:v>
                </c:pt>
                <c:pt idx="2">
                  <c:v>26</c:v>
                </c:pt>
                <c:pt idx="3">
                  <c:v>20.25</c:v>
                </c:pt>
                <c:pt idx="4">
                  <c:v>12</c:v>
                </c:pt>
                <c:pt idx="5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E6-41C7-91E3-7D25686AC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48"/>
        <c:axId val="115416576"/>
        <c:axId val="89640896"/>
      </c:barChart>
      <c:catAx>
        <c:axId val="115416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640896"/>
        <c:crosses val="autoZero"/>
        <c:auto val="1"/>
        <c:lblAlgn val="ctr"/>
        <c:lblOffset val="100"/>
        <c:noMultiLvlLbl val="0"/>
      </c:catAx>
      <c:valAx>
        <c:axId val="89640896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11541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="1"/>
      </a:pPr>
      <a:endParaRPr lang="pt-B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Gráficos!$P$201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84292511332218E-2"/>
                  <c:y val="-0.1852440297794487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2E-4EB6-A5E5-66FED1583D52}"/>
                </c:ext>
              </c:extLst>
            </c:dLbl>
            <c:dLbl>
              <c:idx val="1"/>
              <c:layout>
                <c:manualLayout>
                  <c:x val="-5.2035397789153705E-2"/>
                  <c:y val="-0.181426691318732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2E-4EB6-A5E5-66FED1583D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Gráficos!$Q$200:$Q$201</c:f>
              <c:numCache>
                <c:formatCode>0.0</c:formatCode>
                <c:ptCount val="2"/>
                <c:pt idx="0">
                  <c:v>50.746268656716417</c:v>
                </c:pt>
                <c:pt idx="1">
                  <c:v>51.282051282051285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2E-4EB6-A5E5-66FED1583D52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Gráficos!$R$200:$R$201</c:f>
              <c:numCache>
                <c:formatCode>0.0</c:formatCode>
                <c:ptCount val="2"/>
                <c:pt idx="0">
                  <c:v>49.253731343283583</c:v>
                </c:pt>
                <c:pt idx="1">
                  <c:v>48.717948717948715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2E-4EB6-A5E5-66FED1583D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2A-4C37-8FFC-138960295A8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2A-4C37-8FFC-138960295A8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2A-4C37-8FFC-138960295A8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A2A-4C37-8FFC-138960295A80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A2A-4C37-8FFC-138960295A8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A2A-4C37-8FFC-138960295A8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A2A-4C37-8FFC-138960295A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Gráficos!$B$200:$B$204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Gráficos!$C$200:$C$204</c:f>
              <c:numCache>
                <c:formatCode>0.0</c:formatCode>
                <c:ptCount val="5"/>
                <c:pt idx="0">
                  <c:v>18.404907975460123</c:v>
                </c:pt>
                <c:pt idx="1">
                  <c:v>52.147239263803677</c:v>
                </c:pt>
                <c:pt idx="2">
                  <c:v>20.245398773006134</c:v>
                </c:pt>
                <c:pt idx="3">
                  <c:v>3.0674846625766872</c:v>
                </c:pt>
                <c:pt idx="4">
                  <c:v>6.1349693251533743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A2A-4C37-8FFC-138960295A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Gráficos!$P$201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84292511332218E-2"/>
                  <c:y val="-0.244040301329839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E2-4253-9DEE-ACA1D4938F24}"/>
                </c:ext>
              </c:extLst>
            </c:dLbl>
            <c:dLbl>
              <c:idx val="1"/>
              <c:layout>
                <c:manualLayout>
                  <c:x val="-4.6762185169483959E-2"/>
                  <c:y val="-0.2829838876330439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2-4253-9DEE-ACA1D4938F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Gráficos!$Q$200:$Q$201</c:f>
              <c:numCache>
                <c:formatCode>0.0</c:formatCode>
                <c:ptCount val="2"/>
                <c:pt idx="0">
                  <c:v>65.853658536585371</c:v>
                </c:pt>
                <c:pt idx="1">
                  <c:v>75.308641975308646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E2-4253-9DEE-ACA1D4938F24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Gráficos!$R$200:$R$201</c:f>
              <c:numCache>
                <c:formatCode>0.0</c:formatCode>
                <c:ptCount val="2"/>
                <c:pt idx="0">
                  <c:v>34.146341463414629</c:v>
                </c:pt>
                <c:pt idx="1">
                  <c:v>24.691358024691354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E2-4253-9DEE-ACA1D4938F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B0-49A0-833A-8335503F18BC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B0-49A0-833A-8335503F18BC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AB0-49A0-833A-8335503F18BC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AB0-49A0-833A-8335503F18B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AB0-49A0-833A-8335503F18B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AB0-49A0-833A-8335503F18BC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AB0-49A0-833A-8335503F18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Gráficos!$B$224:$B$228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Gráficos!$C$224:$C$228</c:f>
              <c:numCache>
                <c:formatCode>0.0</c:formatCode>
                <c:ptCount val="5"/>
                <c:pt idx="0">
                  <c:v>15.343203230148047</c:v>
                </c:pt>
                <c:pt idx="1">
                  <c:v>47.510094212651417</c:v>
                </c:pt>
                <c:pt idx="2">
                  <c:v>24.764468371467025</c:v>
                </c:pt>
                <c:pt idx="3">
                  <c:v>7.5370121130551819</c:v>
                </c:pt>
                <c:pt idx="4">
                  <c:v>4.8452220726783315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AB0-49A0-833A-8335503F18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Gráficos!$P$225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0798916624455E-3"/>
                  <c:y val="-0.228004954543369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5F-4109-873D-39592A7DFE35}"/>
                </c:ext>
              </c:extLst>
            </c:dLbl>
            <c:dLbl>
              <c:idx val="1"/>
              <c:layout>
                <c:manualLayout>
                  <c:x val="-3.6215759930144469E-2"/>
                  <c:y val="-0.2134973848916730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5F-4109-873D-39592A7DF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Gráficos!$Q$224:$Q$225</c:f>
              <c:numCache>
                <c:formatCode>0.0</c:formatCode>
                <c:ptCount val="2"/>
                <c:pt idx="0">
                  <c:v>62.941176470588232</c:v>
                </c:pt>
                <c:pt idx="1">
                  <c:v>62.779156327543426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5F-4109-873D-39592A7DFE35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Gráficos!$R$224:$R$225</c:f>
              <c:numCache>
                <c:formatCode>0.0</c:formatCode>
                <c:ptCount val="2"/>
                <c:pt idx="0">
                  <c:v>37.058823529411768</c:v>
                </c:pt>
                <c:pt idx="1">
                  <c:v>37.220843672456574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5F-4109-873D-39592A7DF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AD-4FE0-A65A-828C3267EE2B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AD-4FE0-A65A-828C3267EE2B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AD-4FE0-A65A-828C3267EE2B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AD-4FE0-A65A-828C3267EE2B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CAD-4FE0-A65A-828C3267EE2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CAD-4FE0-A65A-828C3267EE2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CAD-4FE0-A65A-828C3267EE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Gráficos!$B$224:$B$228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Gráficos!$C$224:$C$228</c:f>
              <c:numCache>
                <c:formatCode>0.0</c:formatCode>
                <c:ptCount val="5"/>
                <c:pt idx="0">
                  <c:v>13.612565445026178</c:v>
                </c:pt>
                <c:pt idx="1">
                  <c:v>47.120418848167539</c:v>
                </c:pt>
                <c:pt idx="2">
                  <c:v>28.272251308900525</c:v>
                </c:pt>
                <c:pt idx="3">
                  <c:v>7.0680628272251314</c:v>
                </c:pt>
                <c:pt idx="4">
                  <c:v>3.9267015706806281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CAD-4FE0-A65A-828C3267EE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Gráficos!$P$225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0798916624455E-3"/>
                  <c:y val="-0.2119696077568990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A2-44C6-9347-AF68423F0341}"/>
                </c:ext>
              </c:extLst>
            </c:dLbl>
            <c:dLbl>
              <c:idx val="1"/>
              <c:layout>
                <c:manualLayout>
                  <c:x val="-4.6762185169483959E-2"/>
                  <c:y val="-0.2081522692961829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A2-44C6-9347-AF68423F03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Gráficos!$Q$224:$Q$225</c:f>
              <c:numCache>
                <c:formatCode>0.0</c:formatCode>
                <c:ptCount val="2"/>
                <c:pt idx="0">
                  <c:v>58.787878787878789</c:v>
                </c:pt>
                <c:pt idx="1">
                  <c:v>62.211981566820285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A2-44C6-9347-AF68423F0341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Gráficos!$R$224:$R$225</c:f>
              <c:numCache>
                <c:formatCode>0.0</c:formatCode>
                <c:ptCount val="2"/>
                <c:pt idx="0">
                  <c:v>41.212121212121211</c:v>
                </c:pt>
                <c:pt idx="1">
                  <c:v>37.788018433179715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A2-44C6-9347-AF68423F03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ADF-4044-90B1-DC264D6A3C33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76200" cap="rnd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ADF-4044-90B1-DC264D6A3C3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76200" cap="rnd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ADF-4044-90B1-DC264D6A3C3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ADF-4044-90B1-DC264D6A3C33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76200" cap="rnd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ADF-4044-90B1-DC264D6A3C3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ADF-4044-90B1-DC264D6A3C3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ADF-4044-90B1-DC264D6A3C3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Gráficos!$B$224:$B$228</c:f>
              <c:strCache>
                <c:ptCount val="5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Muito Ruim</c:v>
                </c:pt>
              </c:strCache>
            </c:strRef>
          </c:cat>
          <c:val>
            <c:numRef>
              <c:f>Gráficos!$C$224:$C$228</c:f>
              <c:numCache>
                <c:formatCode>0.0</c:formatCode>
                <c:ptCount val="5"/>
                <c:pt idx="0">
                  <c:v>17.174515235457065</c:v>
                </c:pt>
                <c:pt idx="1">
                  <c:v>47.92243767313019</c:v>
                </c:pt>
                <c:pt idx="2">
                  <c:v>21.052631578947366</c:v>
                </c:pt>
                <c:pt idx="3">
                  <c:v>8.0332409972299157</c:v>
                </c:pt>
                <c:pt idx="4">
                  <c:v>5.8171745152354575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ADF-4044-90B1-DC264D6A3C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Gráficos!$P$225</c:f>
              <c:strCache>
                <c:ptCount val="1"/>
                <c:pt idx="0">
                  <c:v>Feminino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0798916624455E-3"/>
                  <c:y val="-0.2386951857343494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5E-401A-838F-08865EE9C261}"/>
                </c:ext>
              </c:extLst>
            </c:dLbl>
            <c:dLbl>
              <c:idx val="1"/>
              <c:layout>
                <c:manualLayout>
                  <c:x val="-4.6762185169483959E-2"/>
                  <c:y val="-0.2348778472736333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5E-401A-838F-08865EE9C2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Gráficos!$Q$224:$Q$225</c:f>
              <c:numCache>
                <c:formatCode>0.0</c:formatCode>
                <c:ptCount val="2"/>
                <c:pt idx="0">
                  <c:v>66.857142857142861</c:v>
                </c:pt>
                <c:pt idx="1">
                  <c:v>63.44086021505376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5E-401A-838F-08865EE9C261}"/>
            </c:ext>
          </c:extLst>
        </c:ser>
        <c:ser>
          <c:idx val="1"/>
          <c:order val="1"/>
          <c:tx>
            <c:strRef>
              <c:f>Gráficos!$P$158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Gráficos!$R$224:$R$225</c:f>
              <c:numCache>
                <c:formatCode>0.0</c:formatCode>
                <c:ptCount val="2"/>
                <c:pt idx="0">
                  <c:v>33.142857142857139</c:v>
                </c:pt>
                <c:pt idx="1">
                  <c:v>36.55913978494624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5E-401A-838F-08865EE9C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D3-4C8F-B4B9-A7083303AA83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D3-4C8F-B4B9-A7083303AA8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D3-4C8F-B4B9-A7083303AA8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3D3-4C8F-B4B9-A7083303AA83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3D3-4C8F-B4B9-A7083303AA8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3D3-4C8F-B4B9-A7083303AA8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Gráficos!$B$247:$B$251</c:f>
              <c:strCache>
                <c:ptCount val="5"/>
                <c:pt idx="0">
                  <c:v>Definitivamente Recomendaria</c:v>
                </c:pt>
                <c:pt idx="1">
                  <c:v>Recomendaria</c:v>
                </c:pt>
                <c:pt idx="2">
                  <c:v>Indiferente</c:v>
                </c:pt>
                <c:pt idx="3">
                  <c:v>Recomendaria com Ressalvas</c:v>
                </c:pt>
                <c:pt idx="4">
                  <c:v>Não Recomendaria</c:v>
                </c:pt>
              </c:strCache>
            </c:strRef>
          </c:cat>
          <c:val>
            <c:numRef>
              <c:f>Gráficos!$C$247:$C$251</c:f>
              <c:numCache>
                <c:formatCode>0.0</c:formatCode>
                <c:ptCount val="5"/>
                <c:pt idx="0">
                  <c:v>1.7783857729138166</c:v>
                </c:pt>
                <c:pt idx="1">
                  <c:v>57.865937072503414</c:v>
                </c:pt>
                <c:pt idx="2">
                  <c:v>5.198358413132695</c:v>
                </c:pt>
                <c:pt idx="3">
                  <c:v>18.878248974008208</c:v>
                </c:pt>
                <c:pt idx="4">
                  <c:v>16.279069767441861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3D3-4C8F-B4B9-A7083303AA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Gráficos!$B$26</c:f>
              <c:strCache>
                <c:ptCount val="1"/>
                <c:pt idx="0">
                  <c:v>Masculino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11287484260734E-3"/>
                  <c:y val="-0.329562025387395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accent1">
                          <a:lumMod val="50000"/>
                        </a:schemeClr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88D-4F74-9CDF-872378213ABC}"/>
                </c:ext>
              </c:extLst>
            </c:dLbl>
            <c:dLbl>
              <c:idx val="1"/>
              <c:layout>
                <c:manualLayout>
                  <c:x val="-4.6762135673586828E-2"/>
                  <c:y val="-0.304364216720748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rgbClr val="582808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8D-4F74-9CDF-872378213A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Gráficos!$C$26:$D$26</c:f>
              <c:numCache>
                <c:formatCode>0.0</c:formatCode>
                <c:ptCount val="2"/>
                <c:pt idx="0">
                  <c:v>47.407407407407412</c:v>
                </c:pt>
                <c:pt idx="1">
                  <c:v>52.592592592592588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8D-4F74-9CDF-872378213ABC}"/>
            </c:ext>
          </c:extLst>
        </c:ser>
        <c:ser>
          <c:idx val="1"/>
          <c:order val="1"/>
          <c:tx>
            <c:strRef>
              <c:f>Gráficos!$B$25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chemeClr val="bg1">
                <a:alpha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Gráficos!$C$25:$D$25</c:f>
              <c:numCache>
                <c:formatCode>0.0</c:formatCode>
                <c:ptCount val="2"/>
                <c:pt idx="0">
                  <c:v>52.592592592592588</c:v>
                </c:pt>
                <c:pt idx="1">
                  <c:v>47.407407407407412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8D-4F74-9CDF-872378213A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5505152"/>
        <c:axId val="89642048"/>
      </c:barChart>
      <c:catAx>
        <c:axId val="115505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642048"/>
        <c:crosses val="autoZero"/>
        <c:auto val="1"/>
        <c:lblAlgn val="ctr"/>
        <c:lblOffset val="100"/>
        <c:noMultiLvlLbl val="0"/>
      </c:catAx>
      <c:valAx>
        <c:axId val="896420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550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D5-4327-92AD-11FBA1D242BA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D5-4327-92AD-11FBA1D242BA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D5-4327-92AD-11FBA1D242BA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7D5-4327-92AD-11FBA1D242BA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7D5-4327-92AD-11FBA1D242B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7D5-4327-92AD-11FBA1D242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Gráficos!$B$247:$B$251</c:f>
              <c:strCache>
                <c:ptCount val="5"/>
                <c:pt idx="0">
                  <c:v>Definitivamente Recomendaria</c:v>
                </c:pt>
                <c:pt idx="1">
                  <c:v>Recomendaria</c:v>
                </c:pt>
                <c:pt idx="2">
                  <c:v>Indiferente</c:v>
                </c:pt>
                <c:pt idx="3">
                  <c:v>Recomendaria com Ressalvas</c:v>
                </c:pt>
                <c:pt idx="4">
                  <c:v>Não Recomendaria</c:v>
                </c:pt>
              </c:strCache>
            </c:strRef>
          </c:cat>
          <c:val>
            <c:numRef>
              <c:f>Gráficos!$C$247:$C$251</c:f>
              <c:numCache>
                <c:formatCode>0.0</c:formatCode>
                <c:ptCount val="5"/>
                <c:pt idx="0">
                  <c:v>1.3333333333333335</c:v>
                </c:pt>
                <c:pt idx="1">
                  <c:v>56.266666666666666</c:v>
                </c:pt>
                <c:pt idx="2">
                  <c:v>4.2666666666666666</c:v>
                </c:pt>
                <c:pt idx="3">
                  <c:v>24.266666666666666</c:v>
                </c:pt>
                <c:pt idx="4">
                  <c:v>13.866666666666665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7D5-4327-92AD-11FBA1D242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A7-48A8-AFAE-4AC05E9726F7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A7-48A8-AFAE-4AC05E9726F7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A7-48A8-AFAE-4AC05E9726F7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0A7-48A8-AFAE-4AC05E9726F7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0A7-48A8-AFAE-4AC05E9726F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0A7-48A8-AFAE-4AC05E9726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Gráficos!$B$247:$B$251</c:f>
              <c:strCache>
                <c:ptCount val="5"/>
                <c:pt idx="0">
                  <c:v>Definitivamente Recomendaria</c:v>
                </c:pt>
                <c:pt idx="1">
                  <c:v>Recomendaria</c:v>
                </c:pt>
                <c:pt idx="2">
                  <c:v>Indiferente</c:v>
                </c:pt>
                <c:pt idx="3">
                  <c:v>Recomendaria com Ressalvas</c:v>
                </c:pt>
                <c:pt idx="4">
                  <c:v>Não Recomendaria</c:v>
                </c:pt>
              </c:strCache>
            </c:strRef>
          </c:cat>
          <c:val>
            <c:numRef>
              <c:f>Gráficos!$C$247:$C$251</c:f>
              <c:numCache>
                <c:formatCode>0.0</c:formatCode>
                <c:ptCount val="5"/>
                <c:pt idx="0">
                  <c:v>2.2471910112359552</c:v>
                </c:pt>
                <c:pt idx="1">
                  <c:v>59.550561797752813</c:v>
                </c:pt>
                <c:pt idx="2">
                  <c:v>6.179775280898876</c:v>
                </c:pt>
                <c:pt idx="3">
                  <c:v>13.202247191011235</c:v>
                </c:pt>
                <c:pt idx="4">
                  <c:v>18.820224719101123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0A7-48A8-AFAE-4AC05E9726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7602799650044"/>
          <c:y val="5.0925925925925923E-2"/>
          <c:w val="0.66457305336832884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Gráficos!$M$23</c:f>
              <c:strCache>
                <c:ptCount val="1"/>
                <c:pt idx="0">
                  <c:v>A - Antes de começarmos a pesquisa, por gentileza nos informe a sua idade: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Gráficos!$M$25:$M$30</c:f>
              <c:strCache>
                <c:ptCount val="6"/>
                <c:pt idx="0">
                  <c:v>De 18 a 25 anos</c:v>
                </c:pt>
                <c:pt idx="1">
                  <c:v>De 26 a 35 anos</c:v>
                </c:pt>
                <c:pt idx="2">
                  <c:v>De 36 a 45 anos</c:v>
                </c:pt>
                <c:pt idx="3">
                  <c:v>De 46 a 55 anos</c:v>
                </c:pt>
                <c:pt idx="4">
                  <c:v>De 56 a 65 anos</c:v>
                </c:pt>
                <c:pt idx="5">
                  <c:v>Mais de 65 anos</c:v>
                </c:pt>
              </c:strCache>
            </c:strRef>
          </c:cat>
          <c:val>
            <c:numRef>
              <c:f>Gráficos!$N$25:$N$30</c:f>
              <c:numCache>
                <c:formatCode>0.0</c:formatCode>
                <c:ptCount val="6"/>
                <c:pt idx="0">
                  <c:v>14.5679012345679</c:v>
                </c:pt>
                <c:pt idx="1">
                  <c:v>25.679012345679013</c:v>
                </c:pt>
                <c:pt idx="2">
                  <c:v>26.666666666666668</c:v>
                </c:pt>
                <c:pt idx="3">
                  <c:v>17.777777777777779</c:v>
                </c:pt>
                <c:pt idx="4">
                  <c:v>10.123456790123457</c:v>
                </c:pt>
                <c:pt idx="5">
                  <c:v>5.1851851851851851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8F-4917-9FE7-A0BD0A66EE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48"/>
        <c:axId val="115416576"/>
        <c:axId val="89640896"/>
      </c:barChart>
      <c:catAx>
        <c:axId val="115416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640896"/>
        <c:crosses val="autoZero"/>
        <c:auto val="1"/>
        <c:lblAlgn val="ctr"/>
        <c:lblOffset val="100"/>
        <c:noMultiLvlLbl val="0"/>
      </c:catAx>
      <c:valAx>
        <c:axId val="89640896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11541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="1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84-47DA-AFF8-5A0F43109ECA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84-47DA-AFF8-5A0F43109ECA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984-47DA-AFF8-5A0F43109ECA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84-47DA-AFF8-5A0F43109EC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984-47DA-AFF8-5A0F43109EC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984-47DA-AFF8-5A0F43109E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Gráficos!$B$47:$B$50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Gráficos!$C$47:$C$50</c:f>
              <c:numCache>
                <c:formatCode>0.0</c:formatCode>
                <c:ptCount val="4"/>
                <c:pt idx="0">
                  <c:v>50</c:v>
                </c:pt>
                <c:pt idx="1">
                  <c:v>20.089285714285715</c:v>
                </c:pt>
                <c:pt idx="2">
                  <c:v>26.636904761904763</c:v>
                </c:pt>
                <c:pt idx="3">
                  <c:v>3.2738095238095242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984-47DA-AFF8-5A0F43109E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CA-4EE5-ADA5-02DD741A3467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CA-4EE5-ADA5-02DD741A3467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CA-4EE5-ADA5-02DD741A3467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CA-4EE5-ADA5-02DD741A346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CA-4EE5-ADA5-02DD741A346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9CA-4EE5-ADA5-02DD741A346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Gráficos!$B$47:$B$50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Gráficos!$C$47:$C$50</c:f>
              <c:numCache>
                <c:formatCode>0.0</c:formatCode>
                <c:ptCount val="4"/>
                <c:pt idx="0">
                  <c:v>49.157303370786515</c:v>
                </c:pt>
                <c:pt idx="1">
                  <c:v>22.752808988764045</c:v>
                </c:pt>
                <c:pt idx="2">
                  <c:v>27.808988764044944</c:v>
                </c:pt>
                <c:pt idx="3">
                  <c:v>0.2808988764044944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9CA-4EE5-ADA5-02DD741A34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638417055484772E-2"/>
          <c:y val="8.5927234268336539E-2"/>
          <c:w val="0.93672316588903048"/>
          <c:h val="0.717720667048882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 w="76200" cap="rnd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91-4BB2-835A-97C906745414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91-4BB2-835A-97C90674541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591-4BB2-835A-97C90674541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76200" cap="rnd">
                <a:solidFill>
                  <a:schemeClr val="bg1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591-4BB2-835A-97C90674541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76200" cap="rnd"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591-4BB2-835A-97C90674541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76200" cap="rnd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591-4BB2-835A-97C9067454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Gráficos!$B$47:$B$50</c:f>
              <c:strCache>
                <c:ptCount val="4"/>
                <c:pt idx="0">
                  <c:v>Sempre</c:v>
                </c:pt>
                <c:pt idx="1">
                  <c:v>A maioria das vezes</c:v>
                </c:pt>
                <c:pt idx="2">
                  <c:v>Às vezes</c:v>
                </c:pt>
                <c:pt idx="3">
                  <c:v>Nunca</c:v>
                </c:pt>
              </c:strCache>
            </c:strRef>
          </c:cat>
          <c:val>
            <c:numRef>
              <c:f>Gráficos!$C$47:$C$50</c:f>
              <c:numCache>
                <c:formatCode>0.0</c:formatCode>
                <c:ptCount val="4"/>
                <c:pt idx="0">
                  <c:v>50.949367088607602</c:v>
                </c:pt>
                <c:pt idx="1">
                  <c:v>17.088607594936708</c:v>
                </c:pt>
                <c:pt idx="2">
                  <c:v>25.316455696202532</c:v>
                </c:pt>
                <c:pt idx="3">
                  <c:v>6.6455696202531636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591-4BB2-835A-97C9067454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22791888"/>
        <c:axId val="522792304"/>
      </c:barChart>
      <c:catAx>
        <c:axId val="522791888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522792304"/>
        <c:crosses val="autoZero"/>
        <c:auto val="1"/>
        <c:lblAlgn val="ctr"/>
        <c:lblOffset val="100"/>
        <c:noMultiLvlLbl val="0"/>
      </c:catAx>
      <c:valAx>
        <c:axId val="52279230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52279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657BF-156C-4FBC-9087-C4F0CB219B8E}" type="datetimeFigureOut">
              <a:rPr lang="pt-BR" smtClean="0"/>
              <a:t>20/04/2023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10FA5-3DD5-4ACF-930E-76BA53D583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063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11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15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96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16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797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63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435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00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45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5232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09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23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7528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2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70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25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8189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26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92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9197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6487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29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6766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30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0068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810FA5-3DD5-4ACF-930E-76BA53D5839E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7283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7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789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672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667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41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13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788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54A59-D28B-4C1A-B9B6-F55A5E7A7FEB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4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66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94BFCD-432F-47C0-984C-BD9DAF2DB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769" y="1148618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solidFill>
                  <a:srgbClr val="1C1C1C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nível0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D3A0750-620B-45DE-8672-37E282AAF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30" y="0"/>
            <a:ext cx="7444156" cy="5715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0594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49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80D912F6-8AA8-44CF-AD9B-2B895071F4C3}"/>
              </a:ext>
            </a:extLst>
          </p:cNvPr>
          <p:cNvSpPr/>
          <p:nvPr userDrawn="1"/>
        </p:nvSpPr>
        <p:spPr>
          <a:xfrm>
            <a:off x="10954348" y="816780"/>
            <a:ext cx="1190175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Geral</a:t>
            </a:r>
          </a:p>
        </p:txBody>
      </p:sp>
    </p:spTree>
    <p:extLst>
      <p:ext uri="{BB962C8B-B14F-4D97-AF65-F5344CB8AC3E}">
        <p14:creationId xmlns:p14="http://schemas.microsoft.com/office/powerpoint/2010/main" val="372054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NDI Saú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4406E0D7-423B-4BE5-8D14-56F44F5F79AB}"/>
              </a:ext>
            </a:extLst>
          </p:cNvPr>
          <p:cNvSpPr/>
          <p:nvPr userDrawn="1"/>
        </p:nvSpPr>
        <p:spPr>
          <a:xfrm>
            <a:off x="11194869" y="0"/>
            <a:ext cx="692331" cy="11346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5B6F399-5BC8-4751-83B0-AD2E5543F1A8}"/>
              </a:ext>
            </a:extLst>
          </p:cNvPr>
          <p:cNvSpPr/>
          <p:nvPr userDrawn="1"/>
        </p:nvSpPr>
        <p:spPr>
          <a:xfrm>
            <a:off x="11143030" y="816781"/>
            <a:ext cx="9618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Saúde</a:t>
            </a:r>
          </a:p>
        </p:txBody>
      </p:sp>
      <p:pic>
        <p:nvPicPr>
          <p:cNvPr id="5" name="Gráfico 4" descr="Estetoscópio com preenchimento sólido">
            <a:extLst>
              <a:ext uri="{FF2B5EF4-FFF2-40B4-BE49-F238E27FC236}">
                <a16:creationId xmlns:a16="http://schemas.microsoft.com/office/drawing/2014/main" id="{20F85E88-545A-4159-99BE-528F06478F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56387" y="804602"/>
            <a:ext cx="425870" cy="425870"/>
          </a:xfrm>
          <a:prstGeom prst="rect">
            <a:avLst/>
          </a:prstGeom>
        </p:spPr>
      </p:pic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546D2116-7451-89F2-90B6-AB544F5CE4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536" y="152200"/>
            <a:ext cx="1625464" cy="59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GNID Od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200F559-3912-4F0E-B9A9-68DF1325B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A27085E-3F4E-4715-8DFA-63583DC78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EA5716-A06D-4D14-B5D3-A3E243322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9C4540D-C8D0-4F1B-90F0-17EF0517F9C6}"/>
              </a:ext>
            </a:extLst>
          </p:cNvPr>
          <p:cNvSpPr/>
          <p:nvPr userDrawn="1"/>
        </p:nvSpPr>
        <p:spPr>
          <a:xfrm>
            <a:off x="11194869" y="0"/>
            <a:ext cx="692331" cy="11346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B804589-F405-40FB-BFE8-7AF4AAB254E8}"/>
              </a:ext>
            </a:extLst>
          </p:cNvPr>
          <p:cNvSpPr/>
          <p:nvPr userDrawn="1"/>
        </p:nvSpPr>
        <p:spPr>
          <a:xfrm>
            <a:off x="11312269" y="816780"/>
            <a:ext cx="819192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pic>
        <p:nvPicPr>
          <p:cNvPr id="8" name="Gráfico 7" descr="Dente estrutura de tópicos">
            <a:extLst>
              <a:ext uri="{FF2B5EF4-FFF2-40B4-BE49-F238E27FC236}">
                <a16:creationId xmlns:a16="http://schemas.microsoft.com/office/drawing/2014/main" id="{E973C144-FF7C-45D0-AA5E-AE2C56406B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4889" y="793523"/>
            <a:ext cx="424800" cy="424800"/>
          </a:xfrm>
          <a:prstGeom prst="rect">
            <a:avLst/>
          </a:prstGeom>
        </p:spPr>
      </p:pic>
      <p:pic>
        <p:nvPicPr>
          <p:cNvPr id="10" name="Imagem 9" descr="Texto&#10;&#10;Descrição gerada automaticamente">
            <a:extLst>
              <a:ext uri="{FF2B5EF4-FFF2-40B4-BE49-F238E27FC236}">
                <a16:creationId xmlns:a16="http://schemas.microsoft.com/office/drawing/2014/main" id="{68CBF003-5B5A-935C-2761-54E39CC87D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536" y="152200"/>
            <a:ext cx="1625464" cy="59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1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tângulo 66">
            <a:extLst>
              <a:ext uri="{FF2B5EF4-FFF2-40B4-BE49-F238E27FC236}">
                <a16:creationId xmlns:a16="http://schemas.microsoft.com/office/drawing/2014/main" id="{F28BA281-2DD2-486A-B9A0-796B67CAC659}"/>
              </a:ext>
            </a:extLst>
          </p:cNvPr>
          <p:cNvSpPr/>
          <p:nvPr userDrawn="1"/>
        </p:nvSpPr>
        <p:spPr>
          <a:xfrm flipV="1">
            <a:off x="0" y="6743700"/>
            <a:ext cx="12192000" cy="114300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AC26E7DF-54B1-43C6-BA87-2D9E7A04A1E2}"/>
              </a:ext>
            </a:extLst>
          </p:cNvPr>
          <p:cNvCxnSpPr/>
          <p:nvPr userDrawn="1"/>
        </p:nvCxnSpPr>
        <p:spPr>
          <a:xfrm>
            <a:off x="527386" y="1073979"/>
            <a:ext cx="873465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>
            <a:extLst>
              <a:ext uri="{FF2B5EF4-FFF2-40B4-BE49-F238E27FC236}">
                <a16:creationId xmlns:a16="http://schemas.microsoft.com/office/drawing/2014/main" id="{FFD49BF6-D603-4F61-8A55-D68439DDF9D3}"/>
              </a:ext>
            </a:extLst>
          </p:cNvPr>
          <p:cNvSpPr/>
          <p:nvPr userDrawn="1"/>
        </p:nvSpPr>
        <p:spPr>
          <a:xfrm>
            <a:off x="-8495" y="139338"/>
            <a:ext cx="313295" cy="8334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5C160B69-EC2E-4DBD-A3BA-CA51A032F713}"/>
              </a:ext>
            </a:extLst>
          </p:cNvPr>
          <p:cNvSpPr/>
          <p:nvPr userDrawn="1"/>
        </p:nvSpPr>
        <p:spPr>
          <a:xfrm>
            <a:off x="361027" y="139338"/>
            <a:ext cx="156648" cy="8334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A25BA03-C9B5-4234-9944-CB98500FFA62}"/>
              </a:ext>
            </a:extLst>
          </p:cNvPr>
          <p:cNvSpPr/>
          <p:nvPr userDrawn="1"/>
        </p:nvSpPr>
        <p:spPr>
          <a:xfrm>
            <a:off x="11194869" y="0"/>
            <a:ext cx="692331" cy="11346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9F6D3F71-62A2-B5DA-328F-922CB1F4F96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536" y="152200"/>
            <a:ext cx="1625464" cy="59120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71F2FC0-B244-1969-284C-5CB33DC8EAB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59463" y="0"/>
            <a:ext cx="5016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FF8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C1F2735-3ED5-E0E4-E76C-177AB8C4556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59463" y="6705600"/>
            <a:ext cx="5016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FF8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INTERNO</a:t>
            </a:r>
          </a:p>
        </p:txBody>
      </p:sp>
    </p:spTree>
    <p:extLst>
      <p:ext uri="{BB962C8B-B14F-4D97-AF65-F5344CB8AC3E}">
        <p14:creationId xmlns:p14="http://schemas.microsoft.com/office/powerpoint/2010/main" val="368283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1C1C1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3.svg"/><Relationship Id="rId7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6.svg"/><Relationship Id="rId7" Type="http://schemas.openxmlformats.org/officeDocument/2006/relationships/chart" Target="../charts/chart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chart" Target="../charts/char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chart" Target="../charts/chart1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image" Target="../media/image28.svg"/><Relationship Id="rId7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4" Type="http://schemas.openxmlformats.org/officeDocument/2006/relationships/chart" Target="../charts/chart16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chart" Target="../charts/chart18.xm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8.svg"/><Relationship Id="rId5" Type="http://schemas.openxmlformats.org/officeDocument/2006/relationships/image" Target="../media/image3.svg"/><Relationship Id="rId10" Type="http://schemas.openxmlformats.org/officeDocument/2006/relationships/image" Target="../media/image27.png"/><Relationship Id="rId4" Type="http://schemas.openxmlformats.org/officeDocument/2006/relationships/image" Target="../media/image2.png"/><Relationship Id="rId9" Type="http://schemas.openxmlformats.org/officeDocument/2006/relationships/chart" Target="../charts/chart1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1.xml"/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image" Target="../media/image26.svg"/><Relationship Id="rId9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3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5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image" Target="../media/image3.svg"/><Relationship Id="rId9" Type="http://schemas.openxmlformats.org/officeDocument/2006/relationships/image" Target="../media/image2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7.xml"/><Relationship Id="rId3" Type="http://schemas.openxmlformats.org/officeDocument/2006/relationships/image" Target="../media/image26.svg"/><Relationship Id="rId7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chart" Target="../charts/chart26.xml"/><Relationship Id="rId9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9.xml"/><Relationship Id="rId3" Type="http://schemas.openxmlformats.org/officeDocument/2006/relationships/image" Target="../media/image28.svg"/><Relationship Id="rId7" Type="http://schemas.openxmlformats.org/officeDocument/2006/relationships/chart" Target="../charts/chart2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3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1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image" Target="../media/image3.svg"/><Relationship Id="rId9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3.xml"/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image" Target="../media/image26.svg"/><Relationship Id="rId9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chart" Target="../charts/chart3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chart" Target="../charts/chart3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8.xml"/><Relationship Id="rId3" Type="http://schemas.openxmlformats.org/officeDocument/2006/relationships/image" Target="../media/image28.svg"/><Relationship Id="rId7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4" Type="http://schemas.openxmlformats.org/officeDocument/2006/relationships/chart" Target="../charts/chart3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0.xml"/><Relationship Id="rId3" Type="http://schemas.openxmlformats.org/officeDocument/2006/relationships/image" Target="../media/image3.sv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chart" Target="../charts/chart39.xml"/><Relationship Id="rId9" Type="http://schemas.openxmlformats.org/officeDocument/2006/relationships/image" Target="../media/image2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2.xml"/><Relationship Id="rId3" Type="http://schemas.openxmlformats.org/officeDocument/2006/relationships/image" Target="../media/image26.svg"/><Relationship Id="rId7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chart" Target="../charts/chart41.xml"/><Relationship Id="rId9" Type="http://schemas.openxmlformats.org/officeDocument/2006/relationships/image" Target="../media/image2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image" Target="../media/image28.svg"/><Relationship Id="rId7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4" Type="http://schemas.openxmlformats.org/officeDocument/2006/relationships/chart" Target="../charts/chart4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6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image" Target="../media/image3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8.xml"/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8.svg"/><Relationship Id="rId4" Type="http://schemas.openxmlformats.org/officeDocument/2006/relationships/image" Target="../media/image26.svg"/><Relationship Id="rId9" Type="http://schemas.openxmlformats.org/officeDocument/2006/relationships/image" Target="../media/image2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Mulher com celular na mão&#10;&#10;Descrição gerada automaticamente com confiança média">
            <a:extLst>
              <a:ext uri="{FF2B5EF4-FFF2-40B4-BE49-F238E27FC236}">
                <a16:creationId xmlns:a16="http://schemas.microsoft.com/office/drawing/2014/main" id="{66C03191-EAC1-4A0A-B702-815ED3CCA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5"/>
          <a:stretch/>
        </p:blipFill>
        <p:spPr>
          <a:xfrm>
            <a:off x="0" y="-13253"/>
            <a:ext cx="12274739" cy="677186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725355B-6944-480A-86C5-30EB9E1B27FD}"/>
              </a:ext>
            </a:extLst>
          </p:cNvPr>
          <p:cNvSpPr/>
          <p:nvPr/>
        </p:nvSpPr>
        <p:spPr>
          <a:xfrm>
            <a:off x="8419080" y="-13253"/>
            <a:ext cx="3772920" cy="5760000"/>
          </a:xfrm>
          <a:prstGeom prst="rect">
            <a:avLst/>
          </a:prstGeom>
          <a:solidFill>
            <a:srgbClr val="FEFEF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spc="300" dirty="0">
              <a:solidFill>
                <a:schemeClr val="bg2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8C250E5-9607-47BB-A181-EADBA97864FF}"/>
              </a:ext>
            </a:extLst>
          </p:cNvPr>
          <p:cNvSpPr txBox="1"/>
          <p:nvPr/>
        </p:nvSpPr>
        <p:spPr>
          <a:xfrm>
            <a:off x="8419080" y="1937031"/>
            <a:ext cx="377292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ea typeface="Cambria" panose="02040503050406030204" pitchFamily="18" charset="0"/>
              </a:rPr>
              <a:t>Pesquisa de Satisfação com Beneficiários 2023</a:t>
            </a:r>
          </a:p>
          <a:p>
            <a:pPr algn="ctr"/>
            <a:r>
              <a:rPr lang="pt-BR" b="1" dirty="0">
                <a:cs typeface="Calibri" panose="020F0502020204030204" pitchFamily="34" charset="0"/>
              </a:rPr>
              <a:t>(Ano Base 2022)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609FD5A5-4354-49AF-B532-6D59A2DA9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787" y="5024945"/>
            <a:ext cx="2700141" cy="46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BCFB9D49-2F56-BFC1-7E2C-B5F3BB4BC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973" y="753362"/>
            <a:ext cx="2901955" cy="105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60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E92A931-AD82-41C0-9C5E-38BDBA0B0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437186"/>
              </p:ext>
            </p:extLst>
          </p:nvPr>
        </p:nvGraphicFramePr>
        <p:xfrm>
          <a:off x="415898" y="3405040"/>
          <a:ext cx="11370051" cy="2488485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9621104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26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 preenchi documentos ou formulários exigidos pelo meu plano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36B1CD8-7A90-4BA9-B427-8BC30CA03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182033"/>
              </p:ext>
            </p:extLst>
          </p:nvPr>
        </p:nvGraphicFramePr>
        <p:xfrm>
          <a:off x="415898" y="1740209"/>
          <a:ext cx="11370051" cy="1397685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263406567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901644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61873489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724222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9141855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8080157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2672325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654411616"/>
                    </a:ext>
                  </a:extLst>
                </a:gridCol>
              </a:tblGrid>
              <a:tr h="3243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7 - Nos últimos 12 meses, quando você fez uma reclamação para o seu plano você teve sua demanda resolvida?</a:t>
                      </a:r>
                    </a:p>
                  </a:txBody>
                  <a:tcPr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50804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94340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1249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reclamei do meu plano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30255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676769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38DC8372-812B-45D5-B3BB-2FDB4931185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10E7F8F-81EF-4896-BB4E-36362142447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536176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6685DE3-CFC2-478C-A015-877E33F3E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669629"/>
              </p:ext>
            </p:extLst>
          </p:nvPr>
        </p:nvGraphicFramePr>
        <p:xfrm>
          <a:off x="415898" y="3979674"/>
          <a:ext cx="11511050" cy="1908885"/>
        </p:xfrm>
        <a:graphic>
          <a:graphicData uri="http://schemas.openxmlformats.org/drawingml/2006/table">
            <a:tbl>
              <a:tblPr/>
              <a:tblGrid>
                <a:gridCol w="647105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5897532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 –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tenho como avaliar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287E78D-2D62-4107-AA56-9AA3C7536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639121"/>
              </p:ext>
            </p:extLst>
          </p:nvPr>
        </p:nvGraphicFramePr>
        <p:xfrm>
          <a:off x="415898" y="1753464"/>
          <a:ext cx="11511049" cy="1908885"/>
        </p:xfrm>
        <a:graphic>
          <a:graphicData uri="http://schemas.openxmlformats.org/drawingml/2006/table">
            <a:tbl>
              <a:tblPr/>
              <a:tblGrid>
                <a:gridCol w="6471049">
                  <a:extLst>
                    <a:ext uri="{9D8B030D-6E8A-4147-A177-3AD203B41FA5}">
                      <a16:colId xmlns:a16="http://schemas.microsoft.com/office/drawing/2014/main" val="270871993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0174817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5862972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4787628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7602173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290334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47827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804414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38690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260546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560826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45609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70224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507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tenho como avaliar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839478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543B5BD-0277-4FBE-9F09-A025A1BCB37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465C9B9-22C0-4A22-887E-43D83D84B40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1007044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B0542C8E-36E4-46EE-AB3A-82FB3BB6283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DB522C68-1CD7-497C-A43E-7C863AC2A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80344"/>
              </p:ext>
            </p:extLst>
          </p:nvPr>
        </p:nvGraphicFramePr>
        <p:xfrm>
          <a:off x="415898" y="1737205"/>
          <a:ext cx="11328275" cy="4082184"/>
        </p:xfrm>
        <a:graphic>
          <a:graphicData uri="http://schemas.openxmlformats.org/drawingml/2006/table">
            <a:tbl>
              <a:tblPr/>
              <a:tblGrid>
                <a:gridCol w="6288275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2207668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 maioria das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</a:t>
                      </a:r>
                      <a:r>
                        <a:rPr lang="pt-BR" sz="1200" b="1" i="0" u="none" strike="noStrike" kern="12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não procurei cuidados de saúde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 maioria das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precisei de atenção imediata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F28445-5854-404C-87E8-28EB8E97AE3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139951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C5F7299-989A-48F8-9DBC-549527C70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068941"/>
              </p:ext>
            </p:extLst>
          </p:nvPr>
        </p:nvGraphicFramePr>
        <p:xfrm>
          <a:off x="417600" y="3186154"/>
          <a:ext cx="11431449" cy="2164485"/>
        </p:xfrm>
        <a:graphic>
          <a:graphicData uri="http://schemas.openxmlformats.org/drawingml/2006/table">
            <a:tbl>
              <a:tblPr/>
              <a:tblGrid>
                <a:gridCol w="6391449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2821399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15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4 - Atenção em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recebi atenção em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6C90812-E55F-4816-BA84-3A82F2B18C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57158"/>
              </p:ext>
            </p:extLst>
          </p:nvPr>
        </p:nvGraphicFramePr>
        <p:xfrm>
          <a:off x="417600" y="1740210"/>
          <a:ext cx="11431450" cy="1154086"/>
        </p:xfrm>
        <a:graphic>
          <a:graphicData uri="http://schemas.openxmlformats.org/drawingml/2006/table">
            <a:tbl>
              <a:tblPr/>
              <a:tblGrid>
                <a:gridCol w="6391450">
                  <a:extLst>
                    <a:ext uri="{9D8B030D-6E8A-4147-A177-3AD203B41FA5}">
                      <a16:colId xmlns:a16="http://schemas.microsoft.com/office/drawing/2014/main" val="338505600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83522592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835532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7273485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4815365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7091561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3537727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51824744"/>
                    </a:ext>
                  </a:extLst>
                </a:gridCol>
              </a:tblGrid>
              <a:tr h="387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54155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999499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2372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849346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B20C73D-9702-451B-8448-649458013E0D}"/>
              </a:ext>
            </a:extLst>
          </p:cNvPr>
          <p:cNvSpPr txBox="1"/>
          <p:nvPr/>
        </p:nvSpPr>
        <p:spPr>
          <a:xfrm>
            <a:off x="417600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9FA0376-B926-45F1-80BB-3AD4A909D0C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2706065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9B9DBE00-7612-47BC-A852-76909DD7E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440827"/>
              </p:ext>
            </p:extLst>
          </p:nvPr>
        </p:nvGraphicFramePr>
        <p:xfrm>
          <a:off x="417600" y="4167981"/>
          <a:ext cx="11515060" cy="2164485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2205656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4184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acessei meu plano de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0D5934E-5181-4028-836F-F7F60A4EB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056789"/>
              </p:ext>
            </p:extLst>
          </p:nvPr>
        </p:nvGraphicFramePr>
        <p:xfrm>
          <a:off x="417600" y="1728508"/>
          <a:ext cx="11515060" cy="2164485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72682416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5763613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185548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0766944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68586538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684525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99096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2138343"/>
                    </a:ext>
                  </a:extLst>
                </a:gridCol>
              </a:tblGrid>
              <a:tr h="332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5 - Acesso à lista de prestadores de serviços credenciados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9745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74607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55719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27480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93439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33930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 acessei a lista de prestadores de serviços credenciados pelo meu plano de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5748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123514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6D8709D7-8418-4FC2-8649-FFEC3BD17A99}"/>
              </a:ext>
            </a:extLst>
          </p:cNvPr>
          <p:cNvSpPr txBox="1"/>
          <p:nvPr/>
        </p:nvSpPr>
        <p:spPr>
          <a:xfrm>
            <a:off x="417600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56DE586-6276-4CF9-BE09-1BA9345B378B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700598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E92A931-AD82-41C0-9C5E-38BDBA0B0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428438"/>
              </p:ext>
            </p:extLst>
          </p:nvPr>
        </p:nvGraphicFramePr>
        <p:xfrm>
          <a:off x="415898" y="3405040"/>
          <a:ext cx="11370051" cy="2488485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9621104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26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 preenchi documentos ou formulários exigidos pelo meu plano de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36B1CD8-7A90-4BA9-B427-8BC30CA03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520237"/>
              </p:ext>
            </p:extLst>
          </p:nvPr>
        </p:nvGraphicFramePr>
        <p:xfrm>
          <a:off x="415898" y="1740209"/>
          <a:ext cx="11370051" cy="1397685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263406567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901644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61873489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724222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9141855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8080157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2672325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654411616"/>
                    </a:ext>
                  </a:extLst>
                </a:gridCol>
              </a:tblGrid>
              <a:tr h="3243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7 - Nos últimos 12 meses, quando você fez uma reclamação para o seu plano você teve sua demanda resolvida?</a:t>
                      </a:r>
                    </a:p>
                  </a:txBody>
                  <a:tcPr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50804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94340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1249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reclamei do meu plano de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30255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676769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38DC8372-812B-45D5-B3BB-2FDB4931185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10E7F8F-81EF-4896-BB4E-36362142447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693366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6685DE3-CFC2-478C-A015-877E33F3E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977675"/>
              </p:ext>
            </p:extLst>
          </p:nvPr>
        </p:nvGraphicFramePr>
        <p:xfrm>
          <a:off x="415898" y="3979674"/>
          <a:ext cx="11511050" cy="1908885"/>
        </p:xfrm>
        <a:graphic>
          <a:graphicData uri="http://schemas.openxmlformats.org/drawingml/2006/table">
            <a:tbl>
              <a:tblPr/>
              <a:tblGrid>
                <a:gridCol w="647105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5897532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 –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tenho como avaliar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287E78D-2D62-4107-AA56-9AA3C7536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595363"/>
              </p:ext>
            </p:extLst>
          </p:nvPr>
        </p:nvGraphicFramePr>
        <p:xfrm>
          <a:off x="415898" y="1753464"/>
          <a:ext cx="11511049" cy="1908885"/>
        </p:xfrm>
        <a:graphic>
          <a:graphicData uri="http://schemas.openxmlformats.org/drawingml/2006/table">
            <a:tbl>
              <a:tblPr/>
              <a:tblGrid>
                <a:gridCol w="6471049">
                  <a:extLst>
                    <a:ext uri="{9D8B030D-6E8A-4147-A177-3AD203B41FA5}">
                      <a16:colId xmlns:a16="http://schemas.microsoft.com/office/drawing/2014/main" val="270871993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0174817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5862972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4787628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7602173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290334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47827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804414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38690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260546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560826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45609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70224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507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tenho como avaliar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839478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543B5BD-0277-4FBE-9F09-A025A1BCB37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465C9B9-22C0-4A22-887E-43D83D84B40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1996667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B0542C8E-36E4-46EE-AB3A-82FB3BB6283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DB522C68-1CD7-497C-A43E-7C863AC2A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554576"/>
              </p:ext>
            </p:extLst>
          </p:nvPr>
        </p:nvGraphicFramePr>
        <p:xfrm>
          <a:off x="415898" y="1737205"/>
          <a:ext cx="11328275" cy="4082184"/>
        </p:xfrm>
        <a:graphic>
          <a:graphicData uri="http://schemas.openxmlformats.org/drawingml/2006/table">
            <a:tbl>
              <a:tblPr/>
              <a:tblGrid>
                <a:gridCol w="6288275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2207668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 maioria das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</a:t>
                      </a:r>
                      <a:r>
                        <a:rPr lang="pt-BR" sz="1200" b="1" i="0" u="none" strike="noStrike" kern="12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últimos meses não procurei cuidados de saúde odontológica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 maioria das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precisei de atenção imediata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F28445-5854-404C-87E8-28EB8E97AE3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2088040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C5F7299-989A-48F8-9DBC-549527C70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119341"/>
              </p:ext>
            </p:extLst>
          </p:nvPr>
        </p:nvGraphicFramePr>
        <p:xfrm>
          <a:off x="417600" y="3186154"/>
          <a:ext cx="11431449" cy="2164485"/>
        </p:xfrm>
        <a:graphic>
          <a:graphicData uri="http://schemas.openxmlformats.org/drawingml/2006/table">
            <a:tbl>
              <a:tblPr/>
              <a:tblGrid>
                <a:gridCol w="6391449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2821399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15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4 - Atenção em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recebi atenção em saúde odontológica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6C90812-E55F-4816-BA84-3A82F2B18C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072259"/>
              </p:ext>
            </p:extLst>
          </p:nvPr>
        </p:nvGraphicFramePr>
        <p:xfrm>
          <a:off x="417600" y="1740210"/>
          <a:ext cx="11431450" cy="1154086"/>
        </p:xfrm>
        <a:graphic>
          <a:graphicData uri="http://schemas.openxmlformats.org/drawingml/2006/table">
            <a:tbl>
              <a:tblPr/>
              <a:tblGrid>
                <a:gridCol w="6391450">
                  <a:extLst>
                    <a:ext uri="{9D8B030D-6E8A-4147-A177-3AD203B41FA5}">
                      <a16:colId xmlns:a16="http://schemas.microsoft.com/office/drawing/2014/main" val="338505600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83522592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835532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7273485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4815365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7091561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3537727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51824744"/>
                    </a:ext>
                  </a:extLst>
                </a:gridCol>
              </a:tblGrid>
              <a:tr h="387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54155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999499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2372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849346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B20C73D-9702-451B-8448-649458013E0D}"/>
              </a:ext>
            </a:extLst>
          </p:cNvPr>
          <p:cNvSpPr txBox="1"/>
          <p:nvPr/>
        </p:nvSpPr>
        <p:spPr>
          <a:xfrm>
            <a:off x="417600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9FA0376-B926-45F1-80BB-3AD4A909D0C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2883036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9B9DBE00-7612-47BC-A852-76909DD7E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471373"/>
              </p:ext>
            </p:extLst>
          </p:nvPr>
        </p:nvGraphicFramePr>
        <p:xfrm>
          <a:off x="417600" y="4167981"/>
          <a:ext cx="11515060" cy="2164485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2205656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4184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acessei meu plano odontológico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0D5934E-5181-4028-836F-F7F60A4EB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283364"/>
              </p:ext>
            </p:extLst>
          </p:nvPr>
        </p:nvGraphicFramePr>
        <p:xfrm>
          <a:off x="417600" y="1728508"/>
          <a:ext cx="11515060" cy="2164485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72682416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5763613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185548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0766944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68586538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684525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99096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2138343"/>
                    </a:ext>
                  </a:extLst>
                </a:gridCol>
              </a:tblGrid>
              <a:tr h="332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5 - Acesso à lista de prestadores de serviços credenciados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9745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74607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55719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27480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93439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33930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 acessei a lista de prestadores de serviços credenciados pelo meu plano odontológico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5748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123514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6D8709D7-8418-4FC2-8649-FFEC3BD17A99}"/>
              </a:ext>
            </a:extLst>
          </p:cNvPr>
          <p:cNvSpPr txBox="1"/>
          <p:nvPr/>
        </p:nvSpPr>
        <p:spPr>
          <a:xfrm>
            <a:off x="417600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56DE586-6276-4CF9-BE09-1BA9345B378B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936928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id="{816F40E7-74E5-4C1B-ADCE-48CF47683E8F}"/>
              </a:ext>
            </a:extLst>
          </p:cNvPr>
          <p:cNvSpPr txBox="1"/>
          <p:nvPr/>
        </p:nvSpPr>
        <p:spPr>
          <a:xfrm>
            <a:off x="417600" y="1081524"/>
            <a:ext cx="1159200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Objetivo Geral: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Mensurar a satisfação do beneficiário com o serviço prestado pela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Objetivo Específico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A adoção da Pesquisa de Satisfação de Beneficiários de Planos de Saúde e Planos Odontológicos como um dos componentes para o Programa de Qualificação Operadoras - PQO e tem como objetivo aumentar a participação do beneficiário na avaliação da qualidade dos serviços oferecidos pelas operadoras de planos de assistência à saúde.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Os resultados da pesquisa aportam insumos para aprimorar as ações de melhoria contínua da qualidade da assistência à saúde por parte das operadoras, além de trazer subsídios para as ações regulatórias por parte da Agência Nacional de Saúde Suplementar - ANS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6F63E09-3506-43E1-A4C3-9807FF0AF028}"/>
              </a:ext>
            </a:extLst>
          </p:cNvPr>
          <p:cNvSpPr txBox="1"/>
          <p:nvPr/>
        </p:nvSpPr>
        <p:spPr>
          <a:xfrm>
            <a:off x="557923" y="242563"/>
            <a:ext cx="2253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</a:p>
        </p:txBody>
      </p:sp>
      <p:sp>
        <p:nvSpPr>
          <p:cNvPr id="2" name="AutoShape 2" descr="olha que horrivel">
            <a:extLst>
              <a:ext uri="{FF2B5EF4-FFF2-40B4-BE49-F238E27FC236}">
                <a16:creationId xmlns:a16="http://schemas.microsoft.com/office/drawing/2014/main" id="{BC5703C7-F614-417E-972E-1D9BCB94F7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40089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3AD1F9-D988-406D-9306-3B79B3B4AA23}"/>
              </a:ext>
            </a:extLst>
          </p:cNvPr>
          <p:cNvSpPr txBox="1"/>
          <p:nvPr/>
        </p:nvSpPr>
        <p:spPr>
          <a:xfrm>
            <a:off x="417600" y="3976353"/>
            <a:ext cx="5678400" cy="25020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Razão Social da Operadora: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NOTRE DAME INTERMÉDICA SAÚDE S.A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 registro ANS número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359017.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Execução: 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Instituto IBRC de Qualidade e Pesquisa Ltda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Responsável Técnico: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Adriana Aparecida Marçal - CONRE3 – 10524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Auditor Independente: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Fernando Bortoletto - FJB Gestão Estratégica e Auditoria</a:t>
            </a:r>
            <a:endParaRPr lang="pt-BR" sz="20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2" descr="olha que horrivel">
            <a:extLst>
              <a:ext uri="{FF2B5EF4-FFF2-40B4-BE49-F238E27FC236}">
                <a16:creationId xmlns:a16="http://schemas.microsoft.com/office/drawing/2014/main" id="{3943F5C5-49BD-4222-A9B4-5317D2B046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05481" y="367612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06D1800-4CB2-4547-A291-B5A409009AB3}"/>
              </a:ext>
            </a:extLst>
          </p:cNvPr>
          <p:cNvSpPr txBox="1"/>
          <p:nvPr/>
        </p:nvSpPr>
        <p:spPr>
          <a:xfrm>
            <a:off x="6260400" y="3814057"/>
            <a:ext cx="5749200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Público Alvo: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Beneficiários da operadora </a:t>
            </a: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Grupo NotreDame Intermédica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com 18 anos ou mais de idade.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Tipo de Amostragem: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O tipo de amostragem adotado é probabilístico estratificado com partilha proporcional. O motivo da escolha da estratificação é pela suposição de que há uma elevada heterogeneidade (variância) do grau de satisfação com operadora na população de beneficiários estudada e que passa a ser diferente nas subpopulações (estratos) definidas pelo sexo, faixa etária e região demográfica.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Empresa Cliente Ícone - Download Grátis, PNG e Vetores">
            <a:extLst>
              <a:ext uri="{FF2B5EF4-FFF2-40B4-BE49-F238E27FC236}">
                <a16:creationId xmlns:a16="http://schemas.microsoft.com/office/drawing/2014/main" id="{85B06E88-535B-4EAC-B578-254A6CC0F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00" y="355288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áfico 7" descr="Alvo">
            <a:extLst>
              <a:ext uri="{FF2B5EF4-FFF2-40B4-BE49-F238E27FC236}">
                <a16:creationId xmlns:a16="http://schemas.microsoft.com/office/drawing/2014/main" id="{7A7EA351-E418-4E3D-93DA-3BFF8B04A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60400" y="355288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53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E92A931-AD82-41C0-9C5E-38BDBA0B0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77817"/>
              </p:ext>
            </p:extLst>
          </p:nvPr>
        </p:nvGraphicFramePr>
        <p:xfrm>
          <a:off x="415898" y="3405040"/>
          <a:ext cx="11370051" cy="2488485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9621104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26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 preenchi documentos ou formulários exigidos pelo meu plano odontológico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36B1CD8-7A90-4BA9-B427-8BC30CA03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170172"/>
              </p:ext>
            </p:extLst>
          </p:nvPr>
        </p:nvGraphicFramePr>
        <p:xfrm>
          <a:off x="415898" y="1740209"/>
          <a:ext cx="11370051" cy="1397685"/>
        </p:xfrm>
        <a:graphic>
          <a:graphicData uri="http://schemas.openxmlformats.org/drawingml/2006/table">
            <a:tbl>
              <a:tblPr/>
              <a:tblGrid>
                <a:gridCol w="6330051">
                  <a:extLst>
                    <a:ext uri="{9D8B030D-6E8A-4147-A177-3AD203B41FA5}">
                      <a16:colId xmlns:a16="http://schemas.microsoft.com/office/drawing/2014/main" val="263406567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901644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61873489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724222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9141855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8080157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2672325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654411616"/>
                    </a:ext>
                  </a:extLst>
                </a:gridCol>
              </a:tblGrid>
              <a:tr h="3243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7 - Nos últimos 12 meses, quando você fez uma reclamação para o seu plano você teve sua demanda resolvida?</a:t>
                      </a:r>
                    </a:p>
                  </a:txBody>
                  <a:tcPr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50804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94340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1249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reclamei do meu plano odontológico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30255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676769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38DC8372-812B-45D5-B3BB-2FDB4931185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10E7F8F-81EF-4896-BB4E-36362142447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609364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6685DE3-CFC2-478C-A015-877E33F3E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890158"/>
              </p:ext>
            </p:extLst>
          </p:nvPr>
        </p:nvGraphicFramePr>
        <p:xfrm>
          <a:off x="415898" y="3979674"/>
          <a:ext cx="11511050" cy="1908885"/>
        </p:xfrm>
        <a:graphic>
          <a:graphicData uri="http://schemas.openxmlformats.org/drawingml/2006/table">
            <a:tbl>
              <a:tblPr/>
              <a:tblGrid>
                <a:gridCol w="647105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5897532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 –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tenho como avaliar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287E78D-2D62-4107-AA56-9AA3C7536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467474"/>
              </p:ext>
            </p:extLst>
          </p:nvPr>
        </p:nvGraphicFramePr>
        <p:xfrm>
          <a:off x="415898" y="1753464"/>
          <a:ext cx="11511049" cy="1908885"/>
        </p:xfrm>
        <a:graphic>
          <a:graphicData uri="http://schemas.openxmlformats.org/drawingml/2006/table">
            <a:tbl>
              <a:tblPr/>
              <a:tblGrid>
                <a:gridCol w="6471049">
                  <a:extLst>
                    <a:ext uri="{9D8B030D-6E8A-4147-A177-3AD203B41FA5}">
                      <a16:colId xmlns:a16="http://schemas.microsoft.com/office/drawing/2014/main" val="270871993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0174817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5862972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24787628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7602173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2903346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47827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804414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38690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260546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560826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45609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70224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507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tenho como avaliar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839478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543B5BD-0277-4FBE-9F09-A025A1BCB37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465C9B9-22C0-4A22-887E-43D83D84B40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340578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792343"/>
              </p:ext>
            </p:extLst>
          </p:nvPr>
        </p:nvGraphicFramePr>
        <p:xfrm>
          <a:off x="336386" y="1412415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PAULO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113624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ANDRE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GUARULHOS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BERNARDO DO CAMPO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SOROCABA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CURITIBA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BELO HORIZONTE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CARAPICUIBA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JUNDIAI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DIADEMA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CAMPINAS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OSASCO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COTIA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TABOAO DA SERRA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SUZANO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DUQUE DE CAXIAS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GONCALO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GOVERNADOR VALADARES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BARUERI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MAUA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UBERLANDIA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PORTO ALEGRE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500243"/>
              </p:ext>
            </p:extLst>
          </p:nvPr>
        </p:nvGraphicFramePr>
        <p:xfrm>
          <a:off x="3635950" y="1403179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4511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FD5D699-AF91-D997-6BB6-5DA022DFB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893695"/>
              </p:ext>
            </p:extLst>
          </p:nvPr>
        </p:nvGraphicFramePr>
        <p:xfrm>
          <a:off x="6054518" y="1425017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CONTAGEM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LUZIA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42509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SALVADOR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JANDIRA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EMBU DAS ARTES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CAJAMAR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COLATINA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ITAQUAQUECETUBA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MOGI DAS CRUZES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PRAIA GRANDE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FORTALEZA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ITUPEVA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GRANDE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NOVA ODESSA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RIBEIRAO DAS NEVES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VARZEA PAULISTA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NOVA IGUACU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LINHARES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ITAPEVI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FRANCISCO MORATO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4A3F9CF-6348-A061-9D17-E686E9D5B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216446"/>
              </p:ext>
            </p:extLst>
          </p:nvPr>
        </p:nvGraphicFramePr>
        <p:xfrm>
          <a:off x="9354082" y="1415781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23231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921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532601"/>
              </p:ext>
            </p:extLst>
          </p:nvPr>
        </p:nvGraphicFramePr>
        <p:xfrm>
          <a:off x="336386" y="1412415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PIRAQUARA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019585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FERRAZ DE VASCONCELOS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CONSELHEIRO LAFAIETE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VOTORANTIM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VESPASIANO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CUBATAO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VITORIA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INDAIATUBA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TRES LAGOAS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ATIBAIA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HORTOLANDIA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BOITUVA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JOSE DA LAPA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LIMEIRA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CAMPOS DOS GOYTACAZES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CACHOEIRINHA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RECIFE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CAMACARI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LONDRINA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BALNEARIO CAMBORIU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442723"/>
              </p:ext>
            </p:extLst>
          </p:nvPr>
        </p:nvGraphicFramePr>
        <p:xfrm>
          <a:off x="3635950" y="1403179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43166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FD5D699-AF91-D997-6BB6-5DA022DFB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569011"/>
              </p:ext>
            </p:extLst>
          </p:nvPr>
        </p:nvGraphicFramePr>
        <p:xfrm>
          <a:off x="6054518" y="1425017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GOIANIA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LIMPO PAULISTA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5990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NILOPOLIS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QUATRO BARRAS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ALVARES MACHADO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BELFORD ROXO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ICONHA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ACARAPE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BIRITIBA-MIRIM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SALTO DE PIRAPORA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BRUSQUE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NITEROI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JOAO DE MERITI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ELDORADO DO SUL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SARANDI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CAIEIRAS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FRANCO DA ROCHA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VARZEA GRANDE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4A3F9CF-6348-A061-9D17-E686E9D5B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4952"/>
              </p:ext>
            </p:extLst>
          </p:nvPr>
        </p:nvGraphicFramePr>
        <p:xfrm>
          <a:off x="9354082" y="1415781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319310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581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187861"/>
              </p:ext>
            </p:extLst>
          </p:nvPr>
        </p:nvGraphicFramePr>
        <p:xfrm>
          <a:off x="336386" y="1412415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BLUMENAU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ITARIRI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9301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GUARAPARI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ARUJA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GRAVATAI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MATEUS DO SUL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GUARUJA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POUSO ALEGRE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FLORIANOPOLIS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UBERABA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PETROPOLIS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ALMIRANTE TAMANDARE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MONTES CLAROS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TATUI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DOIS IRMAOS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SETE LAGOAS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 DE MINAS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CUIABA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AGUAS LINDAS DE GOIAS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PARANAVAI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CAETANO DO SUL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902983"/>
              </p:ext>
            </p:extLst>
          </p:nvPr>
        </p:nvGraphicFramePr>
        <p:xfrm>
          <a:off x="3635950" y="1403179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02016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FD5D699-AF91-D997-6BB6-5DA022DFB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198083"/>
              </p:ext>
            </p:extLst>
          </p:nvPr>
        </p:nvGraphicFramePr>
        <p:xfrm>
          <a:off x="6054518" y="1425017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IBIRITE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PLANALTINA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1216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PASSO FUNDO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PEDRO LEOPOLDO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TAUBATE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PRUDENTE DE MORAIS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PARANAGUA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PINHAIS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LAGOA SANTA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SANTANA DE PARNAIBA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ARAQUARI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JOSE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PRESIDENTE PRUDENTE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MAIRINQUE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MORRETES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JACAREI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PELOTAS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ITAPETININGA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4A3F9CF-6348-A061-9D17-E686E9D5B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623103"/>
              </p:ext>
            </p:extLst>
          </p:nvPr>
        </p:nvGraphicFramePr>
        <p:xfrm>
          <a:off x="9354082" y="1415781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0773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115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630905"/>
              </p:ext>
            </p:extLst>
          </p:nvPr>
        </p:nvGraphicFramePr>
        <p:xfrm>
          <a:off x="336386" y="1412415"/>
          <a:ext cx="3196928" cy="15296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JOAO PINHEIRO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VALINHOS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APARECIDA DE GOIANIA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ROQUE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PONTA GROSSA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IMBITUBA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807241"/>
              </p:ext>
            </p:extLst>
          </p:nvPr>
        </p:nvGraphicFramePr>
        <p:xfrm>
          <a:off x="3635950" y="1403179"/>
          <a:ext cx="2325168" cy="1528692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D7DFAD1-74F9-AC22-07F9-1C97B870F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768770"/>
              </p:ext>
            </p:extLst>
          </p:nvPr>
        </p:nvGraphicFramePr>
        <p:xfrm>
          <a:off x="6096000" y="1412415"/>
          <a:ext cx="4899200" cy="3118164"/>
        </p:xfrm>
        <a:graphic>
          <a:graphicData uri="http://schemas.openxmlformats.org/drawingml/2006/table">
            <a:tbl>
              <a:tblPr/>
              <a:tblGrid>
                <a:gridCol w="1233044">
                  <a:extLst>
                    <a:ext uri="{9D8B030D-6E8A-4147-A177-3AD203B41FA5}">
                      <a16:colId xmlns:a16="http://schemas.microsoft.com/office/drawing/2014/main" val="122281756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3014015914"/>
                    </a:ext>
                  </a:extLst>
                </a:gridCol>
                <a:gridCol w="178404">
                  <a:extLst>
                    <a:ext uri="{9D8B030D-6E8A-4147-A177-3AD203B41FA5}">
                      <a16:colId xmlns:a16="http://schemas.microsoft.com/office/drawing/2014/main" val="326609721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653553222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4171451215"/>
                    </a:ext>
                  </a:extLst>
                </a:gridCol>
              </a:tblGrid>
              <a:tr h="2719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01460">
                <a:tc gridSpan="2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2728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546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3248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289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009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988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32408"/>
              </p:ext>
            </p:extLst>
          </p:nvPr>
        </p:nvGraphicFramePr>
        <p:xfrm>
          <a:off x="336386" y="1412415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PAULO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GUARULHOS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9301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ANDRE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SOROCABA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BERNARDO DO CAMPO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DIADEMA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OSASCO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CARAPICUIBA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CAMPINAS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JUNDIAI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SUZANO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COTIA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GONCALO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TABOAO DA SERRA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CAJAMAR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BARUERI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MAUA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JANDIRA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ITAQUAQUECETUBA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MOGI DAS CRUZES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NOVA ODESSA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CUBATAO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786779"/>
              </p:ext>
            </p:extLst>
          </p:nvPr>
        </p:nvGraphicFramePr>
        <p:xfrm>
          <a:off x="3635950" y="1403179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02016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FD5D699-AF91-D997-6BB6-5DA022DFB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383903"/>
              </p:ext>
            </p:extLst>
          </p:nvPr>
        </p:nvGraphicFramePr>
        <p:xfrm>
          <a:off x="6054518" y="1425017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HORTOLANDIA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1216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BOITUVA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NOVA IGUACU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PRAIA GRANDE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VOTORANTIM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ATIBAIA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ITUPEVA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FRANCISCO MORATO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SALTO DE PIRAPORA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JACAREI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VARZEA PAULISTA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ARUJA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VALINHOS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BIRITIBA-MIRIM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ITAPETININGA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GUARUJA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ITARIRI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DUQUE DE CAXIAS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FERRAZ DE VASCONCELOS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NILOPOLIS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4A3F9CF-6348-A061-9D17-E686E9D5B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948428"/>
              </p:ext>
            </p:extLst>
          </p:nvPr>
        </p:nvGraphicFramePr>
        <p:xfrm>
          <a:off x="9354082" y="1415781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0773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455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425194"/>
              </p:ext>
            </p:extLst>
          </p:nvPr>
        </p:nvGraphicFramePr>
        <p:xfrm>
          <a:off x="336386" y="1412415"/>
          <a:ext cx="3196928" cy="22928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INDAIATUBA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ITAPEVI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9301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NITEROI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PORTO ALEGRE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FRANCO DA ROCHA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EMBU DAS ARTES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LONDRINA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ROQUE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455305"/>
              </p:ext>
            </p:extLst>
          </p:nvPr>
        </p:nvGraphicFramePr>
        <p:xfrm>
          <a:off x="3635950" y="1403179"/>
          <a:ext cx="2325168" cy="2291280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02016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7FA7E62-5F01-B0DF-AD88-0937F2982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49825"/>
              </p:ext>
            </p:extLst>
          </p:nvPr>
        </p:nvGraphicFramePr>
        <p:xfrm>
          <a:off x="6096000" y="1412415"/>
          <a:ext cx="4899200" cy="3118164"/>
        </p:xfrm>
        <a:graphic>
          <a:graphicData uri="http://schemas.openxmlformats.org/drawingml/2006/table">
            <a:tbl>
              <a:tblPr/>
              <a:tblGrid>
                <a:gridCol w="1233044">
                  <a:extLst>
                    <a:ext uri="{9D8B030D-6E8A-4147-A177-3AD203B41FA5}">
                      <a16:colId xmlns:a16="http://schemas.microsoft.com/office/drawing/2014/main" val="122281756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3014015914"/>
                    </a:ext>
                  </a:extLst>
                </a:gridCol>
                <a:gridCol w="178404">
                  <a:extLst>
                    <a:ext uri="{9D8B030D-6E8A-4147-A177-3AD203B41FA5}">
                      <a16:colId xmlns:a16="http://schemas.microsoft.com/office/drawing/2014/main" val="326609721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653553222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4171451215"/>
                    </a:ext>
                  </a:extLst>
                </a:gridCol>
              </a:tblGrid>
              <a:tr h="2719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01460">
                <a:tc gridSpan="2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2728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546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3248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289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009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190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107849"/>
              </p:ext>
            </p:extLst>
          </p:nvPr>
        </p:nvGraphicFramePr>
        <p:xfrm>
          <a:off x="336386" y="1412415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PAULO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9301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CURITIBA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BELO HORIZONTE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ANDRE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GOVERNADOR VALADARES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UBERLANDIA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DUQUE DE CAXIAS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SOROCABA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BERNARDO DO CAMPO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JUNDIAI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PORTO ALEGRE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SALVADOR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CONTAGEM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COTIA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LUZIA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COLATINA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EMBU DAS ARTES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GUARULHOS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TABOAO DA SERRA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CARAPICUIBA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806226"/>
              </p:ext>
            </p:extLst>
          </p:nvPr>
        </p:nvGraphicFramePr>
        <p:xfrm>
          <a:off x="3635950" y="1403179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02016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FD5D699-AF91-D997-6BB6-5DA022DFB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002897"/>
              </p:ext>
            </p:extLst>
          </p:nvPr>
        </p:nvGraphicFramePr>
        <p:xfrm>
          <a:off x="6054518" y="1425017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GRANDE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CAMPINAS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1216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FORTALEZA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BARUERI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RIBEIRAO DAS NEVES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VESPASIANO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LIMEIRA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VITORIA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CONSELHEIRO LAFAIETE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LINHARES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BALNEARIO CAMBORIU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CAMACARI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VARZEA PAULISTA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PRAIA GRANDE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DIADEMA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JOSE DA LAPA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OSASCO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CAMPOS DOS GOYTACAZES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GONCALO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RECIFE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CACHOEIRINHA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4A3F9CF-6348-A061-9D17-E686E9D5B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150445"/>
              </p:ext>
            </p:extLst>
          </p:nvPr>
        </p:nvGraphicFramePr>
        <p:xfrm>
          <a:off x="9354082" y="1415781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0773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3743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406922"/>
              </p:ext>
            </p:extLst>
          </p:nvPr>
        </p:nvGraphicFramePr>
        <p:xfrm>
          <a:off x="336386" y="1412415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PIRAQUARA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MAUA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9301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TRES LAGOAS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GOIANIA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PELOTAS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PINHAIS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PRUDENTE DE MORAIS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PRESIDENTE PRUDENTE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DOIS IRMAOS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MONTES CLAROS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SETE LAGOAS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PEDRO LEOPOLDO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CUIABA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ITAQUAQUECETUBA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MORRETES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PARANAVAI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JOAO PINHEIRO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IBIRITE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VARZEA GRANDE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PLANALTINA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695827"/>
              </p:ext>
            </p:extLst>
          </p:nvPr>
        </p:nvGraphicFramePr>
        <p:xfrm>
          <a:off x="3635950" y="1403179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02016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FD5D699-AF91-D997-6BB6-5DA022DFB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428353"/>
              </p:ext>
            </p:extLst>
          </p:nvPr>
        </p:nvGraphicFramePr>
        <p:xfrm>
          <a:off x="6054518" y="1425017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PASSO FUNDO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BELFORD ROXO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1216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QUATRO BARRAS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ACARAPE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LONDRINA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PARANAGUA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MAIRINQUE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POUSO ALEGRE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MANAUS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 DE MINAS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ICONHA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MOGI DAS CRUZES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AGUAS LINDAS DE GOIAS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LAGOA SANTA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CAETANO DO SUL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SANTANA DE PARNAIBA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NOVA ODESSA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JOSE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BLUMENAU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ITUPEVA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4A3F9CF-6348-A061-9D17-E686E9D5B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04127"/>
              </p:ext>
            </p:extLst>
          </p:nvPr>
        </p:nvGraphicFramePr>
        <p:xfrm>
          <a:off x="9354082" y="1415781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0773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06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CCC0C157-FABC-4FE6-BAE4-FA8A1086D2D3}"/>
              </a:ext>
            </a:extLst>
          </p:cNvPr>
          <p:cNvSpPr txBox="1"/>
          <p:nvPr/>
        </p:nvSpPr>
        <p:spPr>
          <a:xfrm>
            <a:off x="417600" y="3689764"/>
            <a:ext cx="5748717" cy="2919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Especificação das medidas previstas no planejamento para identificação de participação fraudulenta ou desatenta: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sistema de monitoramento e controle da qualidade do IBRC é composto de algumas etapas de acompanhamento do campo, que propiciam a efetividade do propósito de garantir a entrega exata do que foi planejado, assim como evitar participação fraudulenta ou desatenta.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Toda pesquisa onde é localizada uma não conformidade é descartada.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F4F3241-ABED-4F3A-A9D9-0196F5682E2C}"/>
              </a:ext>
            </a:extLst>
          </p:cNvPr>
          <p:cNvSpPr txBox="1"/>
          <p:nvPr/>
        </p:nvSpPr>
        <p:spPr>
          <a:xfrm>
            <a:off x="6260400" y="3689766"/>
            <a:ext cx="5749200" cy="2919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Quantidade de abordagens ao beneficiário: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Através de sistemas automatizados é feito o controle e todas as tentativas sem sucesso são classificadas com o motivo que impossibilitou a coleta da pesquisa, a quantidade de tentativas de contato com um mesmo beneficiário é controlada e limitada a 20 tentativas. Para este corte levamos em consideração nossa expertise e dados de mercado, que mostram que de forma geral a efetividade (chance de sucesso no contato) torna-se menor a medida que o número de tentativas aumenta, até 10 tentativas temos uma chance boa de sucesso, de 11 a 20 tentativas a probabilidade é média e acima de 20 tentativas a efetividade é muito baixa.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18BD229-BC01-4E81-863C-83F399C8C2FB}"/>
              </a:ext>
            </a:extLst>
          </p:cNvPr>
          <p:cNvSpPr txBox="1"/>
          <p:nvPr/>
        </p:nvSpPr>
        <p:spPr>
          <a:xfrm>
            <a:off x="417600" y="1094400"/>
            <a:ext cx="11592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Erro não amostral ocorrido: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procedimentos planejados para tratativa dos erros não amostrais são específicos para os tipos de erro: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Erros de não-resposta / Recusa / Erros durante a coleta de dados – Desconsideramos a entrevista, retirando o elemento da lista e sorteando outro de características similares, de modo a não prejudicar a amostra estratificada;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Mudanças de telefone, não atende ou inexistente – O sistema de discagem automática passa para outro sorteado a ser entrevistado;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Ausências / impossibilidades momentâneas – Recolocamos o elemento de volta na lista de beneficiários para pelo mesmo sorteio aleatório ter a chance de ser abordado posteriormente.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quantidade de tentativas de contato com um beneficiário é controlada sistemicamente, estando limitada a 20 tentativas por nome constante na lista fornecida pela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áfico 6" descr="Pesquisar">
            <a:extLst>
              <a:ext uri="{FF2B5EF4-FFF2-40B4-BE49-F238E27FC236}">
                <a16:creationId xmlns:a16="http://schemas.microsoft.com/office/drawing/2014/main" id="{885FBDF4-5D15-4597-B0C4-2C56C90AB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600" y="3427200"/>
            <a:ext cx="900000" cy="900000"/>
          </a:xfrm>
          <a:prstGeom prst="rect">
            <a:avLst/>
          </a:prstGeom>
        </p:spPr>
      </p:pic>
      <p:pic>
        <p:nvPicPr>
          <p:cNvPr id="10" name="Gráfico 9" descr="Call center">
            <a:extLst>
              <a:ext uri="{FF2B5EF4-FFF2-40B4-BE49-F238E27FC236}">
                <a16:creationId xmlns:a16="http://schemas.microsoft.com/office/drawing/2014/main" id="{A27B1843-BBF7-4F58-8032-ED152ECCD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0400" y="3427200"/>
            <a:ext cx="900000" cy="900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25FEE59-F8BA-4985-B040-96F4EDFC4832}"/>
              </a:ext>
            </a:extLst>
          </p:cNvPr>
          <p:cNvSpPr txBox="1"/>
          <p:nvPr/>
        </p:nvSpPr>
        <p:spPr>
          <a:xfrm>
            <a:off x="557923" y="242563"/>
            <a:ext cx="225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3449660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7DCB22-0298-484C-B9A4-721AEC517C55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A4FC7E-8048-4D38-8B0D-EC9030B0CC6E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CFD6A6-182D-C87E-B9E1-3CA3D5214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215636"/>
              </p:ext>
            </p:extLst>
          </p:nvPr>
        </p:nvGraphicFramePr>
        <p:xfrm>
          <a:off x="336386" y="1412415"/>
          <a:ext cx="3196928" cy="47732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FLORIANOPOLIS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ELDORADO DO SUL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9301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GUARAPARI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ITAPEVI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ALVARES MACHADO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NOVA IGUACU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GRAVATAI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806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ARAQUARI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469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INDAIATUBA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3229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BRUSQUE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04795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GUAIBA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319396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951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ALMIRANTE TAMANDARE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95017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LIMPO PAULISTA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94302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PONTA GROSSA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0034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PETROPOLIS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0568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IMBITUBA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603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FERRAZ DE VASCONCELOS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6372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TATUI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670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JOAO DE MERITI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77909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SAO MATEUS DO SUL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357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UBERABA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284370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E4AF9C1-1DDE-D124-B6E5-149F6D079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406810"/>
              </p:ext>
            </p:extLst>
          </p:nvPr>
        </p:nvGraphicFramePr>
        <p:xfrm>
          <a:off x="3635950" y="1403179"/>
          <a:ext cx="2325168" cy="4769691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02016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26775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95329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5361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097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42179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2950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191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2455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72535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6333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58329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000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36962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7846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62561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64844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FD5D699-AF91-D997-6BB6-5DA022DFB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421270"/>
              </p:ext>
            </p:extLst>
          </p:nvPr>
        </p:nvGraphicFramePr>
        <p:xfrm>
          <a:off x="6054518" y="1425017"/>
          <a:ext cx="3196928" cy="1720410"/>
        </p:xfrm>
        <a:graphic>
          <a:graphicData uri="http://schemas.openxmlformats.org/drawingml/2006/table">
            <a:tbl>
              <a:tblPr/>
              <a:tblGrid>
                <a:gridCol w="2117565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079363">
                  <a:extLst>
                    <a:ext uri="{9D8B030D-6E8A-4147-A177-3AD203B41FA5}">
                      <a16:colId xmlns:a16="http://schemas.microsoft.com/office/drawing/2014/main" val="3975291648"/>
                    </a:ext>
                  </a:extLst>
                </a:gridCol>
              </a:tblGrid>
              <a:tr h="1908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Distribuição por Cidade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MARIANA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JANDIRA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1216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CAIEIRAS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950773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APARECIDA DE GOIANIA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11437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SARANDI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739650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BETIM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182148"/>
                  </a:ext>
                </a:extLst>
              </a:tr>
              <a:tr h="1908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TAUBATE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64179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4A3F9CF-6348-A061-9D17-E686E9D5B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73175"/>
              </p:ext>
            </p:extLst>
          </p:nvPr>
        </p:nvGraphicFramePr>
        <p:xfrm>
          <a:off x="9354082" y="1415781"/>
          <a:ext cx="2325168" cy="1719339"/>
        </p:xfrm>
        <a:graphic>
          <a:graphicData uri="http://schemas.openxmlformats.org/drawingml/2006/table">
            <a:tbl>
              <a:tblPr/>
              <a:tblGrid>
                <a:gridCol w="1162584">
                  <a:extLst>
                    <a:ext uri="{9D8B030D-6E8A-4147-A177-3AD203B41FA5}">
                      <a16:colId xmlns:a16="http://schemas.microsoft.com/office/drawing/2014/main" val="4037291845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1869228324"/>
                    </a:ext>
                  </a:extLst>
                </a:gridCol>
              </a:tblGrid>
              <a:tr h="19064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481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8568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77444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07737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61138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3630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05393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78551"/>
                  </a:ext>
                </a:extLst>
              </a:tr>
              <a:tr h="190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16688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5638EF5-02EB-CFBB-1EF1-C3FF307DB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473260"/>
              </p:ext>
            </p:extLst>
          </p:nvPr>
        </p:nvGraphicFramePr>
        <p:xfrm>
          <a:off x="6530109" y="3287397"/>
          <a:ext cx="4899200" cy="3118164"/>
        </p:xfrm>
        <a:graphic>
          <a:graphicData uri="http://schemas.openxmlformats.org/drawingml/2006/table">
            <a:tbl>
              <a:tblPr/>
              <a:tblGrid>
                <a:gridCol w="1233044">
                  <a:extLst>
                    <a:ext uri="{9D8B030D-6E8A-4147-A177-3AD203B41FA5}">
                      <a16:colId xmlns:a16="http://schemas.microsoft.com/office/drawing/2014/main" val="122281756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3014015914"/>
                    </a:ext>
                  </a:extLst>
                </a:gridCol>
                <a:gridCol w="178404">
                  <a:extLst>
                    <a:ext uri="{9D8B030D-6E8A-4147-A177-3AD203B41FA5}">
                      <a16:colId xmlns:a16="http://schemas.microsoft.com/office/drawing/2014/main" val="3266097213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653553222"/>
                    </a:ext>
                  </a:extLst>
                </a:gridCol>
                <a:gridCol w="1162584">
                  <a:extLst>
                    <a:ext uri="{9D8B030D-6E8A-4147-A177-3AD203B41FA5}">
                      <a16:colId xmlns:a16="http://schemas.microsoft.com/office/drawing/2014/main" val="4171451215"/>
                    </a:ext>
                  </a:extLst>
                </a:gridCol>
              </a:tblGrid>
              <a:tr h="2719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901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01460">
                <a:tc gridSpan="2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2728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Distribuição por 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Intervalo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54672"/>
                  </a:ext>
                </a:extLst>
              </a:tr>
              <a:tr h="2719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Pesquisado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Limite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3248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289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pt-BR" sz="12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009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1780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aixaDeTexto 39">
            <a:extLst>
              <a:ext uri="{FF2B5EF4-FFF2-40B4-BE49-F238E27FC236}">
                <a16:creationId xmlns:a16="http://schemas.microsoft.com/office/drawing/2014/main" id="{78AAB0CD-5DF8-4BDA-8C78-C76F374110E9}"/>
              </a:ext>
            </a:extLst>
          </p:cNvPr>
          <p:cNvSpPr txBox="1"/>
          <p:nvPr/>
        </p:nvSpPr>
        <p:spPr>
          <a:xfrm>
            <a:off x="6134034" y="1126878"/>
            <a:ext cx="1267655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>
            <a:defPPr>
              <a:defRPr lang="pt-BR"/>
            </a:defPPr>
            <a:lvl1pPr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Gênero 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221A06B4-5D81-419D-AFDA-57E6B5118284}"/>
              </a:ext>
            </a:extLst>
          </p:cNvPr>
          <p:cNvCxnSpPr/>
          <p:nvPr/>
        </p:nvCxnSpPr>
        <p:spPr>
          <a:xfrm>
            <a:off x="6096000" y="1179886"/>
            <a:ext cx="0" cy="309998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0BC7ED8-46FB-4431-8C43-4D688DA41171}"/>
              </a:ext>
            </a:extLst>
          </p:cNvPr>
          <p:cNvSpPr txBox="1"/>
          <p:nvPr/>
        </p:nvSpPr>
        <p:spPr>
          <a:xfrm>
            <a:off x="-4199" y="6372911"/>
            <a:ext cx="2833350" cy="230780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Nota: Resultados apresentados em percentual (%).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284CE51-1FDA-416D-8869-31D0BF72814B}"/>
              </a:ext>
            </a:extLst>
          </p:cNvPr>
          <p:cNvSpPr txBox="1"/>
          <p:nvPr/>
        </p:nvSpPr>
        <p:spPr>
          <a:xfrm>
            <a:off x="557922" y="242563"/>
            <a:ext cx="7830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Descrição do Perfil Amostrado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C27CFC-31D1-48E0-848E-B6F9650860FB}"/>
              </a:ext>
            </a:extLst>
          </p:cNvPr>
          <p:cNvSpPr txBox="1"/>
          <p:nvPr/>
        </p:nvSpPr>
        <p:spPr>
          <a:xfrm>
            <a:off x="415898" y="1126878"/>
            <a:ext cx="1033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Faixa Etária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21DFBC5-4E0A-42A6-B125-385FC7B28A33}"/>
              </a:ext>
            </a:extLst>
          </p:cNvPr>
          <p:cNvSpPr/>
          <p:nvPr/>
        </p:nvSpPr>
        <p:spPr>
          <a:xfrm>
            <a:off x="6999454" y="5367832"/>
            <a:ext cx="3281759" cy="541249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com 18 anos ou mais</a:t>
            </a:r>
          </a:p>
          <a:p>
            <a:pPr algn="just"/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F822ECD-1C36-4F62-9236-73F95B00AC92}"/>
              </a:ext>
            </a:extLst>
          </p:cNvPr>
          <p:cNvGrpSpPr/>
          <p:nvPr/>
        </p:nvGrpSpPr>
        <p:grpSpPr>
          <a:xfrm>
            <a:off x="6909684" y="1124443"/>
            <a:ext cx="3461298" cy="4243389"/>
            <a:chOff x="0" y="0"/>
            <a:chExt cx="2237239" cy="2543175"/>
          </a:xfrm>
        </p:grpSpPr>
        <p:pic>
          <p:nvPicPr>
            <p:cNvPr id="3" name="Imagem 2" descr="Free vector graphic: Silhouette, Man, Women'S - Free Image ...">
              <a:extLst>
                <a:ext uri="{FF2B5EF4-FFF2-40B4-BE49-F238E27FC236}">
                  <a16:creationId xmlns:a16="http://schemas.microsoft.com/office/drawing/2014/main" id="{639A07C3-BCB8-476A-B306-528404F04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5"/>
            </a:xfrm>
            <a:prstGeom prst="rect">
              <a:avLst/>
            </a:prstGeom>
          </p:spPr>
        </p:pic>
        <p:pic>
          <p:nvPicPr>
            <p:cNvPr id="4" name="Imagem 3" descr="Free vector graphic: Silhouette, Man, Women'S - Free Image ...">
              <a:extLst>
                <a:ext uri="{FF2B5EF4-FFF2-40B4-BE49-F238E27FC236}">
                  <a16:creationId xmlns:a16="http://schemas.microsoft.com/office/drawing/2014/main" id="{24764DA9-647A-4163-8FD4-0BB87A3BD2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5" name="Gráfico 4">
              <a:extLst>
                <a:ext uri="{FF2B5EF4-FFF2-40B4-BE49-F238E27FC236}">
                  <a16:creationId xmlns:a16="http://schemas.microsoft.com/office/drawing/2014/main" id="{67D4B416-DC16-4923-A983-4AEE220045DE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25F503C-DA45-45C0-90E1-7BB8CACBC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668161"/>
              </p:ext>
            </p:extLst>
          </p:nvPr>
        </p:nvGraphicFramePr>
        <p:xfrm>
          <a:off x="371276" y="1394621"/>
          <a:ext cx="5210175" cy="4286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1808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"/>
    </mc:Choice>
    <mc:Fallback xmlns="">
      <p:transition spd="slow" advTm="1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aixaDeTexto 39">
            <a:extLst>
              <a:ext uri="{FF2B5EF4-FFF2-40B4-BE49-F238E27FC236}">
                <a16:creationId xmlns:a16="http://schemas.microsoft.com/office/drawing/2014/main" id="{78AAB0CD-5DF8-4BDA-8C78-C76F374110E9}"/>
              </a:ext>
            </a:extLst>
          </p:cNvPr>
          <p:cNvSpPr txBox="1"/>
          <p:nvPr/>
        </p:nvSpPr>
        <p:spPr>
          <a:xfrm>
            <a:off x="6134034" y="1078069"/>
            <a:ext cx="1267655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>
            <a:defPPr>
              <a:defRPr lang="pt-BR"/>
            </a:defPPr>
            <a:lvl1pPr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Gênero 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221A06B4-5D81-419D-AFDA-57E6B5118284}"/>
              </a:ext>
            </a:extLst>
          </p:cNvPr>
          <p:cNvCxnSpPr/>
          <p:nvPr/>
        </p:nvCxnSpPr>
        <p:spPr>
          <a:xfrm>
            <a:off x="6096000" y="1240766"/>
            <a:ext cx="0" cy="499255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0BC7ED8-46FB-4431-8C43-4D688DA41171}"/>
              </a:ext>
            </a:extLst>
          </p:cNvPr>
          <p:cNvSpPr txBox="1"/>
          <p:nvPr/>
        </p:nvSpPr>
        <p:spPr>
          <a:xfrm>
            <a:off x="-13252" y="6548275"/>
            <a:ext cx="2833350" cy="230780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Nota: Resultados apresentados em percentual (%).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284CE51-1FDA-416D-8869-31D0BF72814B}"/>
              </a:ext>
            </a:extLst>
          </p:cNvPr>
          <p:cNvSpPr txBox="1"/>
          <p:nvPr/>
        </p:nvSpPr>
        <p:spPr>
          <a:xfrm>
            <a:off x="557922" y="242563"/>
            <a:ext cx="671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Descrição do Perfil Amostrado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C27CFC-31D1-48E0-848E-B6F9650860FB}"/>
              </a:ext>
            </a:extLst>
          </p:cNvPr>
          <p:cNvSpPr txBox="1"/>
          <p:nvPr/>
        </p:nvSpPr>
        <p:spPr>
          <a:xfrm>
            <a:off x="415898" y="1078069"/>
            <a:ext cx="1033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Faixa Etária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1CD6317-2026-40F9-B728-1EA04BBD1A42}"/>
              </a:ext>
            </a:extLst>
          </p:cNvPr>
          <p:cNvSpPr/>
          <p:nvPr/>
        </p:nvSpPr>
        <p:spPr>
          <a:xfrm>
            <a:off x="7156178" y="5555565"/>
            <a:ext cx="3281759" cy="541249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com 18 anos ou mais</a:t>
            </a:r>
          </a:p>
          <a:p>
            <a:pPr algn="just"/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59A476D-BB96-4E05-8E4F-F0CBEC8C270E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16" name="Gráfico 15" descr="Estetoscópio com preenchimento sólido">
            <a:extLst>
              <a:ext uri="{FF2B5EF4-FFF2-40B4-BE49-F238E27FC236}">
                <a16:creationId xmlns:a16="http://schemas.microsoft.com/office/drawing/2014/main" id="{822F06BA-FCAA-454A-BA81-1F096139A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8F822ECD-1C36-4F62-9236-73F95B00AC92}"/>
              </a:ext>
            </a:extLst>
          </p:cNvPr>
          <p:cNvGrpSpPr/>
          <p:nvPr/>
        </p:nvGrpSpPr>
        <p:grpSpPr>
          <a:xfrm>
            <a:off x="7066408" y="1312176"/>
            <a:ext cx="3461298" cy="4243389"/>
            <a:chOff x="0" y="0"/>
            <a:chExt cx="2237239" cy="2543175"/>
          </a:xfrm>
        </p:grpSpPr>
        <p:pic>
          <p:nvPicPr>
            <p:cNvPr id="3" name="Imagem 2" descr="Free vector graphic: Silhouette, Man, Women'S - Free Image ...">
              <a:extLst>
                <a:ext uri="{FF2B5EF4-FFF2-40B4-BE49-F238E27FC236}">
                  <a16:creationId xmlns:a16="http://schemas.microsoft.com/office/drawing/2014/main" id="{639A07C3-BCB8-476A-B306-528404F04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5"/>
            </a:xfrm>
            <a:prstGeom prst="rect">
              <a:avLst/>
            </a:prstGeom>
          </p:spPr>
        </p:pic>
        <p:pic>
          <p:nvPicPr>
            <p:cNvPr id="4" name="Imagem 3" descr="Free vector graphic: Silhouette, Man, Women'S - Free Image ...">
              <a:extLst>
                <a:ext uri="{FF2B5EF4-FFF2-40B4-BE49-F238E27FC236}">
                  <a16:creationId xmlns:a16="http://schemas.microsoft.com/office/drawing/2014/main" id="{24764DA9-647A-4163-8FD4-0BB87A3BD2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5" name="Gráfico 4">
              <a:extLst>
                <a:ext uri="{FF2B5EF4-FFF2-40B4-BE49-F238E27FC236}">
                  <a16:creationId xmlns:a16="http://schemas.microsoft.com/office/drawing/2014/main" id="{67D4B416-DC16-4923-A983-4AEE220045DE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25F503C-DA45-45C0-90E1-7BB8CACBC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1393187"/>
              </p:ext>
            </p:extLst>
          </p:nvPr>
        </p:nvGraphicFramePr>
        <p:xfrm>
          <a:off x="355736" y="1385846"/>
          <a:ext cx="5210175" cy="4286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12407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"/>
    </mc:Choice>
    <mc:Fallback xmlns="">
      <p:transition spd="slow" advTm="1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aixaDeTexto 39">
            <a:extLst>
              <a:ext uri="{FF2B5EF4-FFF2-40B4-BE49-F238E27FC236}">
                <a16:creationId xmlns:a16="http://schemas.microsoft.com/office/drawing/2014/main" id="{78AAB0CD-5DF8-4BDA-8C78-C76F374110E9}"/>
              </a:ext>
            </a:extLst>
          </p:cNvPr>
          <p:cNvSpPr txBox="1"/>
          <p:nvPr/>
        </p:nvSpPr>
        <p:spPr>
          <a:xfrm>
            <a:off x="6134034" y="1078069"/>
            <a:ext cx="1267655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>
            <a:defPPr>
              <a:defRPr lang="pt-BR"/>
            </a:defPPr>
            <a:lvl1pPr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Gênero 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221A06B4-5D81-419D-AFDA-57E6B5118284}"/>
              </a:ext>
            </a:extLst>
          </p:cNvPr>
          <p:cNvCxnSpPr/>
          <p:nvPr/>
        </p:nvCxnSpPr>
        <p:spPr>
          <a:xfrm>
            <a:off x="6096000" y="1240766"/>
            <a:ext cx="0" cy="499255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0BC7ED8-46FB-4431-8C43-4D688DA41171}"/>
              </a:ext>
            </a:extLst>
          </p:cNvPr>
          <p:cNvSpPr txBox="1"/>
          <p:nvPr/>
        </p:nvSpPr>
        <p:spPr>
          <a:xfrm>
            <a:off x="-13252" y="6548275"/>
            <a:ext cx="2833350" cy="230780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Nota: Resultados apresentados em percentual (%).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284CE51-1FDA-416D-8869-31D0BF72814B}"/>
              </a:ext>
            </a:extLst>
          </p:cNvPr>
          <p:cNvSpPr txBox="1"/>
          <p:nvPr/>
        </p:nvSpPr>
        <p:spPr>
          <a:xfrm>
            <a:off x="557922" y="242563"/>
            <a:ext cx="671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Descrição do Perfil Amostrado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DC27CFC-31D1-48E0-848E-B6F9650860FB}"/>
              </a:ext>
            </a:extLst>
          </p:cNvPr>
          <p:cNvSpPr txBox="1"/>
          <p:nvPr/>
        </p:nvSpPr>
        <p:spPr>
          <a:xfrm>
            <a:off x="415898" y="1078069"/>
            <a:ext cx="1033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Faixa Etária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1CD6317-2026-40F9-B728-1EA04BBD1A42}"/>
              </a:ext>
            </a:extLst>
          </p:cNvPr>
          <p:cNvSpPr/>
          <p:nvPr/>
        </p:nvSpPr>
        <p:spPr>
          <a:xfrm>
            <a:off x="6937100" y="5497475"/>
            <a:ext cx="3281759" cy="541249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com 18 anos ou mais</a:t>
            </a:r>
          </a:p>
          <a:p>
            <a:pPr algn="just"/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9" name="Gráfico 2" descr="Dente">
            <a:extLst>
              <a:ext uri="{FF2B5EF4-FFF2-40B4-BE49-F238E27FC236}">
                <a16:creationId xmlns:a16="http://schemas.microsoft.com/office/drawing/2014/main" id="{5BCEB73E-0CC7-4CD7-871B-EB82C93C4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0342DDC3-8F0D-4263-BE49-674BE20A927C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F822ECD-1C36-4F62-9236-73F95B00AC92}"/>
              </a:ext>
            </a:extLst>
          </p:cNvPr>
          <p:cNvGrpSpPr/>
          <p:nvPr/>
        </p:nvGrpSpPr>
        <p:grpSpPr>
          <a:xfrm>
            <a:off x="6847331" y="1142836"/>
            <a:ext cx="3461298" cy="4243389"/>
            <a:chOff x="0" y="0"/>
            <a:chExt cx="2237239" cy="2543175"/>
          </a:xfrm>
        </p:grpSpPr>
        <p:pic>
          <p:nvPicPr>
            <p:cNvPr id="3" name="Imagem 2" descr="Free vector graphic: Silhouette, Man, Women'S - Free Image ...">
              <a:extLst>
                <a:ext uri="{FF2B5EF4-FFF2-40B4-BE49-F238E27FC236}">
                  <a16:creationId xmlns:a16="http://schemas.microsoft.com/office/drawing/2014/main" id="{639A07C3-BCB8-476A-B306-528404F04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5"/>
            </a:xfrm>
            <a:prstGeom prst="rect">
              <a:avLst/>
            </a:prstGeom>
          </p:spPr>
        </p:pic>
        <p:pic>
          <p:nvPicPr>
            <p:cNvPr id="4" name="Imagem 3" descr="Free vector graphic: Silhouette, Man, Women'S - Free Image ...">
              <a:extLst>
                <a:ext uri="{FF2B5EF4-FFF2-40B4-BE49-F238E27FC236}">
                  <a16:creationId xmlns:a16="http://schemas.microsoft.com/office/drawing/2014/main" id="{24764DA9-647A-4163-8FD4-0BB87A3BD2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5" name="Gráfico 4">
              <a:extLst>
                <a:ext uri="{FF2B5EF4-FFF2-40B4-BE49-F238E27FC236}">
                  <a16:creationId xmlns:a16="http://schemas.microsoft.com/office/drawing/2014/main" id="{67D4B416-DC16-4923-A983-4AEE220045D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86753932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25F503C-DA45-45C0-90E1-7BB8CACBC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610007"/>
              </p:ext>
            </p:extLst>
          </p:nvPr>
        </p:nvGraphicFramePr>
        <p:xfrm>
          <a:off x="465275" y="1395255"/>
          <a:ext cx="5210175" cy="4286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73468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"/>
    </mc:Choice>
    <mc:Fallback xmlns="">
      <p:transition spd="slow" advTm="1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4A9FF0D-897D-41AA-B4EF-A16758D93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564157"/>
              </p:ext>
            </p:extLst>
          </p:nvPr>
        </p:nvGraphicFramePr>
        <p:xfrm>
          <a:off x="-120781" y="1220049"/>
          <a:ext cx="5080708" cy="307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64463" y="1105133"/>
            <a:ext cx="1065652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1 - Nos 12 últimos meses, com que frequência você conseguiu ter cuidados de saúde (por exemplo: consultas, exames ou tratamentos) por meio de seu plano quando necessitou?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FC4CEA3F-8642-4EEB-8835-89EAD7CAB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056178"/>
              </p:ext>
            </p:extLst>
          </p:nvPr>
        </p:nvGraphicFramePr>
        <p:xfrm>
          <a:off x="193180" y="4731972"/>
          <a:ext cx="7128000" cy="762000"/>
        </p:xfrm>
        <a:graphic>
          <a:graphicData uri="http://schemas.openxmlformats.org/drawingml/2006/table">
            <a:tbl>
              <a:tblPr/>
              <a:tblGrid>
                <a:gridCol w="7128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672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3,78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 = Nos últimos 12 meses não procurei cuidados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107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3D64A7B2-17A3-460F-ADF3-37DA3468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170318"/>
              </p:ext>
            </p:extLst>
          </p:nvPr>
        </p:nvGraphicFramePr>
        <p:xfrm>
          <a:off x="64463" y="3797877"/>
          <a:ext cx="5976682" cy="793559"/>
        </p:xfrm>
        <a:graphic>
          <a:graphicData uri="http://schemas.openxmlformats.org/drawingml/2006/table">
            <a:tbl>
              <a:tblPr/>
              <a:tblGrid>
                <a:gridCol w="1180579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pic>
        <p:nvPicPr>
          <p:cNvPr id="14" name="Gráfico 13" descr="Fala com preenchimento sólido">
            <a:extLst>
              <a:ext uri="{FF2B5EF4-FFF2-40B4-BE49-F238E27FC236}">
                <a16:creationId xmlns:a16="http://schemas.microsoft.com/office/drawing/2014/main" id="{E45C7E79-15F9-4381-8DFD-C5B304D32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3190" y="4995162"/>
            <a:ext cx="638645" cy="638645"/>
          </a:xfrm>
          <a:prstGeom prst="rect">
            <a:avLst/>
          </a:prstGeom>
        </p:spPr>
      </p:pic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FD3378CF-6879-4BC7-A14A-35A3D4171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360887"/>
              </p:ext>
            </p:extLst>
          </p:nvPr>
        </p:nvGraphicFramePr>
        <p:xfrm>
          <a:off x="6640945" y="1397532"/>
          <a:ext cx="5319253" cy="3451559"/>
        </p:xfrm>
        <a:graphic>
          <a:graphicData uri="http://schemas.openxmlformats.org/drawingml/2006/table">
            <a:tbl>
              <a:tblPr/>
              <a:tblGrid>
                <a:gridCol w="1148401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42713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42713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42713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42713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88482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51,1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73,1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66,4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69,5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70,4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69,2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65,1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73,3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80181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82,2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sp>
        <p:nvSpPr>
          <p:cNvPr id="22" name="Retângulo 21">
            <a:extLst>
              <a:ext uri="{FF2B5EF4-FFF2-40B4-BE49-F238E27FC236}">
                <a16:creationId xmlns:a16="http://schemas.microsoft.com/office/drawing/2014/main" id="{2256584F-CDD8-40E5-A0A4-824BECD657B0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Geral</a:t>
            </a:r>
          </a:p>
        </p:txBody>
      </p:sp>
      <p:sp>
        <p:nvSpPr>
          <p:cNvPr id="16" name="Retângulo Arredondado 12">
            <a:extLst>
              <a:ext uri="{FF2B5EF4-FFF2-40B4-BE49-F238E27FC236}">
                <a16:creationId xmlns:a16="http://schemas.microsoft.com/office/drawing/2014/main" id="{00000000-0008-0000-0500-000004000000}"/>
              </a:ext>
            </a:extLst>
          </p:cNvPr>
          <p:cNvSpPr/>
          <p:nvPr/>
        </p:nvSpPr>
        <p:spPr>
          <a:xfrm>
            <a:off x="2628088" y="1764447"/>
            <a:ext cx="849432" cy="5654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bg1"/>
                </a:solidFill>
                <a:latin typeface="Calibri"/>
                <a:cs typeface="Calibri"/>
              </a:rPr>
              <a:t>Positivo 70,1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7" name="Retângulo Arredondado 12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SpPr/>
          <p:nvPr/>
        </p:nvSpPr>
        <p:spPr>
          <a:xfrm>
            <a:off x="193181" y="1764446"/>
            <a:ext cx="942977" cy="5654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</a:t>
            </a: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29,9</a:t>
            </a:r>
            <a:endParaRPr lang="pt-BR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5BA23B2-EDDB-4784-9BD6-6246E436EAAB}"/>
              </a:ext>
            </a:extLst>
          </p:cNvPr>
          <p:cNvSpPr/>
          <p:nvPr/>
        </p:nvSpPr>
        <p:spPr>
          <a:xfrm>
            <a:off x="9878798" y="4653345"/>
            <a:ext cx="2083235" cy="222475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44F7AC8-8786-4133-B3DE-944CA7DD0E5D}"/>
              </a:ext>
            </a:extLst>
          </p:cNvPr>
          <p:cNvSpPr/>
          <p:nvPr/>
        </p:nvSpPr>
        <p:spPr>
          <a:xfrm>
            <a:off x="9897273" y="1956612"/>
            <a:ext cx="2064760" cy="216000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D00088A-F0F1-4E1A-8DBA-C492DBEBD680}"/>
              </a:ext>
            </a:extLst>
          </p:cNvPr>
          <p:cNvSpPr/>
          <p:nvPr/>
        </p:nvSpPr>
        <p:spPr>
          <a:xfrm>
            <a:off x="9897271" y="2832216"/>
            <a:ext cx="2053687" cy="2160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F0AEE4C-44D5-4CDF-96A0-B61F76E8C235}"/>
              </a:ext>
            </a:extLst>
          </p:cNvPr>
          <p:cNvSpPr/>
          <p:nvPr/>
        </p:nvSpPr>
        <p:spPr>
          <a:xfrm>
            <a:off x="9897272" y="3568027"/>
            <a:ext cx="2062923" cy="2160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67CC74-FD34-6A1C-B729-854E6D26B5EA}"/>
              </a:ext>
            </a:extLst>
          </p:cNvPr>
          <p:cNvSpPr txBox="1"/>
          <p:nvPr/>
        </p:nvSpPr>
        <p:spPr>
          <a:xfrm>
            <a:off x="557922" y="242563"/>
            <a:ext cx="3934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Consultas e Exames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E9064D9-AA47-5706-0247-9CA9F0CE3B66}"/>
              </a:ext>
            </a:extLst>
          </p:cNvPr>
          <p:cNvSpPr txBox="1"/>
          <p:nvPr/>
        </p:nvSpPr>
        <p:spPr>
          <a:xfrm>
            <a:off x="64463" y="5581626"/>
            <a:ext cx="12038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tiveram cuidados de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70,1%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conseguiram ter cuidados de saúde sempre ou na maioria das vezes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Destaque positivo para a opção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Nunca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menções.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quem melhor avaliou foram os beneficiários do público Feminino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73,1%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citações positivas.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quem melhor avaliou foram os beneficiários com Mais de 65 anos, chegando 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82,2%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menções positivas. Já os públicos De 18 a 25 anos e De 36 a 45 anos são os que menos conseguiram ter cuidados quando necessitaram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69,5% e 69,2%,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respectivamente.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1532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C4A9FF0D-897D-41AA-B4EF-A16758D93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68683"/>
              </p:ext>
            </p:extLst>
          </p:nvPr>
        </p:nvGraphicFramePr>
        <p:xfrm>
          <a:off x="-77931" y="1310973"/>
          <a:ext cx="5010150" cy="307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64463" y="1105133"/>
            <a:ext cx="1065652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1 - Nos 12 últimos meses, com que frequência você conseguiu ter cuidados de saúde (por exemplo: consultas, exames ou tratamentos) por meio de seu plano de saúde quando necessitou?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FC4CEA3F-8642-4EEB-8835-89EAD7CAB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879224"/>
              </p:ext>
            </p:extLst>
          </p:nvPr>
        </p:nvGraphicFramePr>
        <p:xfrm>
          <a:off x="193179" y="4676109"/>
          <a:ext cx="7421565" cy="762000"/>
        </p:xfrm>
        <a:graphic>
          <a:graphicData uri="http://schemas.openxmlformats.org/drawingml/2006/table">
            <a:tbl>
              <a:tblPr/>
              <a:tblGrid>
                <a:gridCol w="7421565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5,19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 = Nos últimos 12 meses não procurei cuidados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3D64A7B2-17A3-460F-ADF3-37DA3468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041935"/>
              </p:ext>
            </p:extLst>
          </p:nvPr>
        </p:nvGraphicFramePr>
        <p:xfrm>
          <a:off x="64463" y="3816346"/>
          <a:ext cx="5976682" cy="793559"/>
        </p:xfrm>
        <a:graphic>
          <a:graphicData uri="http://schemas.openxmlformats.org/drawingml/2006/table">
            <a:tbl>
              <a:tblPr/>
              <a:tblGrid>
                <a:gridCol w="1180579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pic>
        <p:nvPicPr>
          <p:cNvPr id="14" name="Gráfico 13" descr="Fala com preenchimento sólido">
            <a:extLst>
              <a:ext uri="{FF2B5EF4-FFF2-40B4-BE49-F238E27FC236}">
                <a16:creationId xmlns:a16="http://schemas.microsoft.com/office/drawing/2014/main" id="{E45C7E79-15F9-4381-8DFD-C5B304D32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3190" y="5028461"/>
            <a:ext cx="638645" cy="638645"/>
          </a:xfrm>
          <a:prstGeom prst="rect">
            <a:avLst/>
          </a:prstGeom>
        </p:spPr>
      </p:pic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FD3378CF-6879-4BC7-A14A-35A3D4171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014267"/>
              </p:ext>
            </p:extLst>
          </p:nvPr>
        </p:nvGraphicFramePr>
        <p:xfrm>
          <a:off x="6525438" y="1420107"/>
          <a:ext cx="5540407" cy="3395147"/>
        </p:xfrm>
        <a:graphic>
          <a:graphicData uri="http://schemas.openxmlformats.org/drawingml/2006/table">
            <a:tbl>
              <a:tblPr/>
              <a:tblGrid>
                <a:gridCol w="1196147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86065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86065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86065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86065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84383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73,3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64,7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70,5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68,4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71,0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76,7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76124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88,2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sp>
        <p:nvSpPr>
          <p:cNvPr id="12" name="Retângulo Arredondado 12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SpPr/>
          <p:nvPr/>
        </p:nvSpPr>
        <p:spPr>
          <a:xfrm>
            <a:off x="206084" y="1764447"/>
            <a:ext cx="942977" cy="5654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28,1</a:t>
            </a:r>
            <a:endParaRPr lang="pt-BR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512DABD-8875-4978-BD42-F371586D3D34}"/>
              </a:ext>
            </a:extLst>
          </p:cNvPr>
          <p:cNvSpPr/>
          <p:nvPr/>
        </p:nvSpPr>
        <p:spPr>
          <a:xfrm>
            <a:off x="9909904" y="4623637"/>
            <a:ext cx="2155939" cy="193433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51F2783-ADBB-4FC8-9379-858D73CF6E6B}"/>
              </a:ext>
            </a:extLst>
          </p:cNvPr>
          <p:cNvSpPr/>
          <p:nvPr/>
        </p:nvSpPr>
        <p:spPr>
          <a:xfrm>
            <a:off x="9909905" y="2864562"/>
            <a:ext cx="2155939" cy="183437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B4A47A2-692F-461C-A82B-60DA1F2A8119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21" name="Gráfico 20" descr="Estetoscópio com preenchimento sólido">
            <a:extLst>
              <a:ext uri="{FF2B5EF4-FFF2-40B4-BE49-F238E27FC236}">
                <a16:creationId xmlns:a16="http://schemas.microsoft.com/office/drawing/2014/main" id="{57D4632A-66EF-4734-B453-3D1F324DB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EF06784-1E42-0F94-7980-11BBD91905A3}"/>
              </a:ext>
            </a:extLst>
          </p:cNvPr>
          <p:cNvSpPr txBox="1"/>
          <p:nvPr/>
        </p:nvSpPr>
        <p:spPr>
          <a:xfrm>
            <a:off x="557922" y="242563"/>
            <a:ext cx="3934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Consultas e Exames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AA42A4-6E8E-2FC0-4459-62D1C967D878}"/>
              </a:ext>
            </a:extLst>
          </p:cNvPr>
          <p:cNvSpPr txBox="1"/>
          <p:nvPr/>
        </p:nvSpPr>
        <p:spPr>
          <a:xfrm>
            <a:off x="139438" y="5584993"/>
            <a:ext cx="11803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tiveram cuidados de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conseguiram ter cuidados de saúde sempre ou na maioria das vezes. A opção Nunca teve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menções.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a variação entre os gêneros é pequena ficando dentro da margem de erro, logo não é possível dizer que há um gênero com melhor resultado que outro.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quem melhor avaliou foram os beneficiários com Mais de 65 anos, chegando 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88,2%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menções positivas. Já o público De 18 a 25 anos é o que menos conseguiu ter cuidados quando necessitou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64,7</a:t>
            </a:r>
            <a:r>
              <a:rPr lang="pt-BR" sz="1200" b="1" dirty="0">
                <a:cs typeface="Times New Roman" panose="02020603050405020304" pitchFamily="18" charset="0"/>
              </a:rPr>
              <a:t>%.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Retângulo Arredondado 12">
            <a:extLst>
              <a:ext uri="{FF2B5EF4-FFF2-40B4-BE49-F238E27FC236}">
                <a16:creationId xmlns:a16="http://schemas.microsoft.com/office/drawing/2014/main" id="{4B8DD711-E719-0EF3-7DEB-EF1785A94185}"/>
              </a:ext>
            </a:extLst>
          </p:cNvPr>
          <p:cNvSpPr/>
          <p:nvPr/>
        </p:nvSpPr>
        <p:spPr>
          <a:xfrm>
            <a:off x="2628088" y="1764447"/>
            <a:ext cx="849432" cy="5654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dirty="0">
                <a:solidFill>
                  <a:schemeClr val="bg1"/>
                </a:solidFill>
                <a:latin typeface="Calibri"/>
                <a:cs typeface="Calibri"/>
              </a:rPr>
              <a:t>Positivo 72,0</a:t>
            </a:r>
            <a:endParaRPr lang="pt-B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142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4A9FF0D-897D-41AA-B4EF-A16758D937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979931"/>
              </p:ext>
            </p:extLst>
          </p:nvPr>
        </p:nvGraphicFramePr>
        <p:xfrm>
          <a:off x="-74601" y="1298969"/>
          <a:ext cx="5010150" cy="307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64463" y="1105133"/>
            <a:ext cx="1065652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1 - Nos 12 últimos meses, com que frequência você conseguiu ter cuidados de saúde (por exemplo: consultas, exames ou tratamentos) por meio de seu plano de odontológico quando necessitou?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FC4CEA3F-8642-4EEB-8835-89EAD7CAB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204996"/>
              </p:ext>
            </p:extLst>
          </p:nvPr>
        </p:nvGraphicFramePr>
        <p:xfrm>
          <a:off x="193180" y="4691875"/>
          <a:ext cx="7311206" cy="762000"/>
        </p:xfrm>
        <a:graphic>
          <a:graphicData uri="http://schemas.openxmlformats.org/drawingml/2006/table">
            <a:tbl>
              <a:tblPr/>
              <a:tblGrid>
                <a:gridCol w="7311206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 = Nos últimos 12 meses não procurei cuidados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3D64A7B2-17A3-460F-ADF3-37DA3468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243507"/>
              </p:ext>
            </p:extLst>
          </p:nvPr>
        </p:nvGraphicFramePr>
        <p:xfrm>
          <a:off x="64463" y="3825582"/>
          <a:ext cx="5976682" cy="793559"/>
        </p:xfrm>
        <a:graphic>
          <a:graphicData uri="http://schemas.openxmlformats.org/drawingml/2006/table">
            <a:tbl>
              <a:tblPr/>
              <a:tblGrid>
                <a:gridCol w="1180579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80579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27183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procurei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pic>
        <p:nvPicPr>
          <p:cNvPr id="14" name="Gráfico 13" descr="Fala com preenchimento sólido">
            <a:extLst>
              <a:ext uri="{FF2B5EF4-FFF2-40B4-BE49-F238E27FC236}">
                <a16:creationId xmlns:a16="http://schemas.microsoft.com/office/drawing/2014/main" id="{E45C7E79-15F9-4381-8DFD-C5B304D32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0231" y="5053396"/>
            <a:ext cx="638645" cy="638645"/>
          </a:xfrm>
          <a:prstGeom prst="rect">
            <a:avLst/>
          </a:prstGeom>
        </p:spPr>
      </p:pic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FD3378CF-6879-4BC7-A14A-35A3D4171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873669"/>
              </p:ext>
            </p:extLst>
          </p:nvPr>
        </p:nvGraphicFramePr>
        <p:xfrm>
          <a:off x="6659419" y="1403003"/>
          <a:ext cx="5151266" cy="3409135"/>
        </p:xfrm>
        <a:graphic>
          <a:graphicData uri="http://schemas.openxmlformats.org/drawingml/2006/table">
            <a:tbl>
              <a:tblPr/>
              <a:tblGrid>
                <a:gridCol w="111213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09783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09783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09783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09783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90012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72,8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63,0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72,9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70,2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70,2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57,9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68,8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761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99955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63,6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sp>
        <p:nvSpPr>
          <p:cNvPr id="11" name="Retângulo Arredondado 12">
            <a:extLst>
              <a:ext uri="{FF2B5EF4-FFF2-40B4-BE49-F238E27FC236}">
                <a16:creationId xmlns:a16="http://schemas.microsoft.com/office/drawing/2014/main" id="{00000000-0008-0000-0500-000004000000}"/>
              </a:ext>
            </a:extLst>
          </p:cNvPr>
          <p:cNvSpPr/>
          <p:nvPr/>
        </p:nvSpPr>
        <p:spPr>
          <a:xfrm>
            <a:off x="2628088" y="1637762"/>
            <a:ext cx="849432" cy="5654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t>Positivo 68,0</a:t>
            </a:r>
            <a:endParaRPr lang="pt-BR" sz="1400" b="1">
              <a:solidFill>
                <a:schemeClr val="bg1"/>
              </a:solidFill>
            </a:endParaRPr>
          </a:p>
        </p:txBody>
      </p:sp>
      <p:sp>
        <p:nvSpPr>
          <p:cNvPr id="12" name="Retângulo Arredondado 12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SpPr/>
          <p:nvPr/>
        </p:nvSpPr>
        <p:spPr>
          <a:xfrm>
            <a:off x="147547" y="1637761"/>
            <a:ext cx="942977" cy="5654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31,9</a:t>
            </a:r>
            <a:endParaRPr lang="pt-BR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Gráfico 2" descr="Dente">
            <a:extLst>
              <a:ext uri="{FF2B5EF4-FFF2-40B4-BE49-F238E27FC236}">
                <a16:creationId xmlns:a16="http://schemas.microsoft.com/office/drawing/2014/main" id="{DC1AE727-41B7-4070-97E2-8B26AEF4E8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89B27FBC-3C15-46E5-80CE-95309A724E7F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DF30EA5-37D2-451A-9CC3-40F4F3DE0C16}"/>
              </a:ext>
            </a:extLst>
          </p:cNvPr>
          <p:cNvSpPr/>
          <p:nvPr/>
        </p:nvSpPr>
        <p:spPr>
          <a:xfrm>
            <a:off x="9802992" y="1963584"/>
            <a:ext cx="2015884" cy="176578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2E93B85-448D-4D28-8E10-D0F50CCB247C}"/>
              </a:ext>
            </a:extLst>
          </p:cNvPr>
          <p:cNvSpPr/>
          <p:nvPr/>
        </p:nvSpPr>
        <p:spPr>
          <a:xfrm>
            <a:off x="9793756" y="2838737"/>
            <a:ext cx="2025120" cy="197045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EA9C54B9-7DE0-4452-A533-2A72ADF63048}"/>
              </a:ext>
            </a:extLst>
          </p:cNvPr>
          <p:cNvSpPr/>
          <p:nvPr/>
        </p:nvSpPr>
        <p:spPr>
          <a:xfrm>
            <a:off x="9802992" y="3911730"/>
            <a:ext cx="2007690" cy="1800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4090AF5-56A0-E1B5-819B-C8173E4F1563}"/>
              </a:ext>
            </a:extLst>
          </p:cNvPr>
          <p:cNvSpPr txBox="1"/>
          <p:nvPr/>
        </p:nvSpPr>
        <p:spPr>
          <a:xfrm>
            <a:off x="557922" y="242563"/>
            <a:ext cx="3934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Consultas e Exames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9E52275-3C05-BC41-ACA6-CBAF6371B247}"/>
              </a:ext>
            </a:extLst>
          </p:cNvPr>
          <p:cNvSpPr txBox="1"/>
          <p:nvPr/>
        </p:nvSpPr>
        <p:spPr>
          <a:xfrm>
            <a:off x="111276" y="5692041"/>
            <a:ext cx="11803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tiveram cuidados de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conseguiram ter cuidados de saúde sempre ou na maioria das vezes. A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opção Nunca obteve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menções.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quem melhor avaliou foram os beneficiários do público Feminino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72,8%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citações positivas.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quem melhor avaliou foram os beneficiários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25 anos, chegando 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72,9%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menções positivas. Já o público De 46 a 55 anos,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57,9% 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</a:t>
            </a:r>
          </a:p>
        </p:txBody>
      </p:sp>
    </p:spTree>
    <p:extLst>
      <p:ext uri="{BB962C8B-B14F-4D97-AF65-F5344CB8AC3E}">
        <p14:creationId xmlns:p14="http://schemas.microsoft.com/office/powerpoint/2010/main" val="2638310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12112"/>
            <a:ext cx="1061858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2 - Nos últimos 12 meses, quando você necessitou de atenção imediata (por exemplo: caso de urgência ou emergência), com que frequência você foi atendido pelo seu plano assim que precisou?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2A8120DF-F567-4877-BDF1-912B828F4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441881"/>
              </p:ext>
            </p:extLst>
          </p:nvPr>
        </p:nvGraphicFramePr>
        <p:xfrm>
          <a:off x="117211" y="3845514"/>
          <a:ext cx="5832000" cy="793559"/>
        </p:xfrm>
        <a:graphic>
          <a:graphicData uri="http://schemas.openxmlformats.org/drawingml/2006/table">
            <a:tbl>
              <a:tblPr/>
              <a:tblGrid>
                <a:gridCol w="1152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48324E6F-5689-4C3D-809E-1861099C8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56892"/>
              </p:ext>
            </p:extLst>
          </p:nvPr>
        </p:nvGraphicFramePr>
        <p:xfrm>
          <a:off x="117211" y="4782712"/>
          <a:ext cx="7371410" cy="762000"/>
        </p:xfrm>
        <a:graphic>
          <a:graphicData uri="http://schemas.openxmlformats.org/drawingml/2006/table">
            <a:tbl>
              <a:tblPr/>
              <a:tblGrid>
                <a:gridCol w="737141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447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4,63.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 = Nos últimos 12 meses não necessitei de atenção imediata: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326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pic>
        <p:nvPicPr>
          <p:cNvPr id="12" name="Gráfico 11" descr="Fala com preenchimento sólido">
            <a:extLst>
              <a:ext uri="{FF2B5EF4-FFF2-40B4-BE49-F238E27FC236}">
                <a16:creationId xmlns:a16="http://schemas.microsoft.com/office/drawing/2014/main" id="{2519614C-B827-4248-B118-202D4A9F3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4522" y="5059809"/>
            <a:ext cx="638645" cy="638645"/>
          </a:xfrm>
          <a:prstGeom prst="rect">
            <a:avLst/>
          </a:prstGeom>
        </p:spPr>
      </p:pic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7AD254A0-7549-4BFE-9178-FC4A0CFDD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64728"/>
              </p:ext>
            </p:extLst>
          </p:nvPr>
        </p:nvGraphicFramePr>
        <p:xfrm>
          <a:off x="6287508" y="1478868"/>
          <a:ext cx="5509468" cy="3280410"/>
        </p:xfrm>
        <a:graphic>
          <a:graphicData uri="http://schemas.openxmlformats.org/drawingml/2006/table">
            <a:tbl>
              <a:tblPr/>
              <a:tblGrid>
                <a:gridCol w="1189468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08804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71,7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73,5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71,2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73,6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54,5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71,5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70,8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76,6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73,3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sp>
        <p:nvSpPr>
          <p:cNvPr id="25" name="Retângulo 24">
            <a:extLst>
              <a:ext uri="{FF2B5EF4-FFF2-40B4-BE49-F238E27FC236}">
                <a16:creationId xmlns:a16="http://schemas.microsoft.com/office/drawing/2014/main" id="{8545F4C0-DD00-4534-940E-9A46E4634198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Geral</a:t>
            </a:r>
          </a:p>
        </p:txBody>
      </p:sp>
      <p:sp>
        <p:nvSpPr>
          <p:cNvPr id="15" name="Retângulo Arredondado 12">
            <a:extLst>
              <a:ext uri="{FF2B5EF4-FFF2-40B4-BE49-F238E27FC236}">
                <a16:creationId xmlns:a16="http://schemas.microsoft.com/office/drawing/2014/main" id="{00000000-0008-0000-0500-00000E000000}"/>
              </a:ext>
            </a:extLst>
          </p:cNvPr>
          <p:cNvSpPr/>
          <p:nvPr/>
        </p:nvSpPr>
        <p:spPr>
          <a:xfrm>
            <a:off x="2608495" y="1660761"/>
            <a:ext cx="849432" cy="5654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t>Positivo </a:t>
            </a:r>
            <a:r>
              <a:rPr lang="pt-BR" sz="1200" b="1">
                <a:solidFill>
                  <a:schemeClr val="bg1"/>
                </a:solidFill>
                <a:latin typeface="Calibri"/>
                <a:cs typeface="Calibri"/>
              </a:rPr>
              <a:t>72,5</a:t>
            </a:r>
            <a:endParaRPr lang="pt-BR" sz="1600" b="1">
              <a:solidFill>
                <a:schemeClr val="bg1"/>
              </a:solidFill>
            </a:endParaRPr>
          </a:p>
        </p:txBody>
      </p:sp>
      <p:sp>
        <p:nvSpPr>
          <p:cNvPr id="16" name="Retângulo Arredondado 12">
            <a:extLst>
              <a:ext uri="{FF2B5EF4-FFF2-40B4-BE49-F238E27FC236}">
                <a16:creationId xmlns:a16="http://schemas.microsoft.com/office/drawing/2014/main" id="{00000000-0008-0000-0500-00000F000000}"/>
              </a:ext>
            </a:extLst>
          </p:cNvPr>
          <p:cNvSpPr/>
          <p:nvPr/>
        </p:nvSpPr>
        <p:spPr>
          <a:xfrm>
            <a:off x="409941" y="1660760"/>
            <a:ext cx="849431" cy="5654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27,5</a:t>
            </a:r>
            <a:endParaRPr lang="pt-BR" sz="18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EED20D0-C65D-4E73-833D-BC4EB1BD24AA}"/>
              </a:ext>
            </a:extLst>
          </p:cNvPr>
          <p:cNvSpPr/>
          <p:nvPr/>
        </p:nvSpPr>
        <p:spPr>
          <a:xfrm>
            <a:off x="9643378" y="4223821"/>
            <a:ext cx="2153598" cy="175400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BB77161-37DB-443F-8FCB-AA3A761D2D8E}"/>
              </a:ext>
            </a:extLst>
          </p:cNvPr>
          <p:cNvSpPr/>
          <p:nvPr/>
        </p:nvSpPr>
        <p:spPr>
          <a:xfrm>
            <a:off x="9631685" y="3881957"/>
            <a:ext cx="2153598" cy="1754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0E0104B-6030-5809-AC65-56EA61D9BC12}"/>
              </a:ext>
            </a:extLst>
          </p:cNvPr>
          <p:cNvSpPr txBox="1"/>
          <p:nvPr/>
        </p:nvSpPr>
        <p:spPr>
          <a:xfrm>
            <a:off x="557922" y="242563"/>
            <a:ext cx="4746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Urgências e Emergências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0143059-F226-4A48-9C7E-33D50AB337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8535896"/>
              </p:ext>
            </p:extLst>
          </p:nvPr>
        </p:nvGraphicFramePr>
        <p:xfrm>
          <a:off x="-13475" y="1877195"/>
          <a:ext cx="4899512" cy="240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FEAD08E-89A0-DAE2-A66B-CCF078D00984}"/>
              </a:ext>
            </a:extLst>
          </p:cNvPr>
          <p:cNvSpPr txBox="1"/>
          <p:nvPr/>
        </p:nvSpPr>
        <p:spPr>
          <a:xfrm>
            <a:off x="47504" y="5599774"/>
            <a:ext cx="11803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necessitaram de atenção imediata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72,5%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conseguiram atendimento sempre ou na maioria das vezes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.</a:t>
            </a:r>
            <a:r>
              <a:rPr lang="pt-BR" sz="12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opção Nunca obteve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menções.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a variação entre os gêneros é pequena ficando dentro da margem de erro, logo não é possível dizer que há um gênero com melhor resultado que outro.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quem melhor avaliou foram os beneficiários De 56 a 65 anos,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76,6%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menções positivas. Já o público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46 a 55 anos,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70,8%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</a:t>
            </a:r>
          </a:p>
        </p:txBody>
      </p:sp>
    </p:spTree>
    <p:extLst>
      <p:ext uri="{BB962C8B-B14F-4D97-AF65-F5344CB8AC3E}">
        <p14:creationId xmlns:p14="http://schemas.microsoft.com/office/powerpoint/2010/main" val="41485331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12112"/>
            <a:ext cx="1061858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2 - Nos últimos 12 meses, quando você necessitou de atenção imediata (por exemplo: caso de urgência ou emergência), com que frequência você foi atendido pelo seu plano de saúde assim que precisou?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2A8120DF-F567-4877-BDF1-912B828F4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153573"/>
              </p:ext>
            </p:extLst>
          </p:nvPr>
        </p:nvGraphicFramePr>
        <p:xfrm>
          <a:off x="117211" y="3845514"/>
          <a:ext cx="5832000" cy="793559"/>
        </p:xfrm>
        <a:graphic>
          <a:graphicData uri="http://schemas.openxmlformats.org/drawingml/2006/table">
            <a:tbl>
              <a:tblPr/>
              <a:tblGrid>
                <a:gridCol w="1152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48324E6F-5689-4C3D-809E-1861099C8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95820"/>
              </p:ext>
            </p:extLst>
          </p:nvPr>
        </p:nvGraphicFramePr>
        <p:xfrm>
          <a:off x="117211" y="4766946"/>
          <a:ext cx="7749782" cy="762000"/>
        </p:xfrm>
        <a:graphic>
          <a:graphicData uri="http://schemas.openxmlformats.org/drawingml/2006/table">
            <a:tbl>
              <a:tblPr/>
              <a:tblGrid>
                <a:gridCol w="7749782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268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5,99.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 = Nos últimos 12 meses não necessitei de atenção imediata: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117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pic>
        <p:nvPicPr>
          <p:cNvPr id="12" name="Gráfico 11" descr="Fala com preenchimento sólido">
            <a:extLst>
              <a:ext uri="{FF2B5EF4-FFF2-40B4-BE49-F238E27FC236}">
                <a16:creationId xmlns:a16="http://schemas.microsoft.com/office/drawing/2014/main" id="{2519614C-B827-4248-B118-202D4A9F3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8331" y="5066018"/>
            <a:ext cx="638645" cy="638645"/>
          </a:xfrm>
          <a:prstGeom prst="rect">
            <a:avLst/>
          </a:prstGeom>
        </p:spPr>
      </p:pic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7AD254A0-7549-4BFE-9178-FC4A0CFDD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268891"/>
              </p:ext>
            </p:extLst>
          </p:nvPr>
        </p:nvGraphicFramePr>
        <p:xfrm>
          <a:off x="6287508" y="1478868"/>
          <a:ext cx="5509468" cy="3280410"/>
        </p:xfrm>
        <a:graphic>
          <a:graphicData uri="http://schemas.openxmlformats.org/drawingml/2006/table">
            <a:tbl>
              <a:tblPr/>
              <a:tblGrid>
                <a:gridCol w="1189468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08804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82,1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74,1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65,5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81,4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78,7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76,4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86,2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85,7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sp>
        <p:nvSpPr>
          <p:cNvPr id="31" name="CaixaDeTexto 30">
            <a:extLst>
              <a:ext uri="{FF2B5EF4-FFF2-40B4-BE49-F238E27FC236}">
                <a16:creationId xmlns:a16="http://schemas.microsoft.com/office/drawing/2014/main" id="{9DE9FF48-DF10-4CCD-AAF7-362B5BE51990}"/>
              </a:ext>
            </a:extLst>
          </p:cNvPr>
          <p:cNvSpPr txBox="1"/>
          <p:nvPr/>
        </p:nvSpPr>
        <p:spPr>
          <a:xfrm>
            <a:off x="47504" y="5640387"/>
            <a:ext cx="11803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necessitaram de atenção imediata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78,7%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conseguiram atendimento sempre ou na maioria das vezes. Destaque positivo para a opção Nunca com apenas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menções.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Feminino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é o que melhor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82,1%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das menções.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quem melhor avaliou foram beneficiários De 56 a 65 anos,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86,2%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menções positivas. Já o público De 18 a 25 anos,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65,5%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</a:t>
            </a:r>
          </a:p>
        </p:txBody>
      </p:sp>
      <p:sp>
        <p:nvSpPr>
          <p:cNvPr id="11" name="Retângulo Arredondado 12">
            <a:extLst>
              <a:ext uri="{FF2B5EF4-FFF2-40B4-BE49-F238E27FC236}">
                <a16:creationId xmlns:a16="http://schemas.microsoft.com/office/drawing/2014/main" id="{00000000-0008-0000-0500-00000E000000}"/>
              </a:ext>
            </a:extLst>
          </p:cNvPr>
          <p:cNvSpPr/>
          <p:nvPr/>
        </p:nvSpPr>
        <p:spPr>
          <a:xfrm>
            <a:off x="2681889" y="1689294"/>
            <a:ext cx="849432" cy="5654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t>Positivo 78,7</a:t>
            </a:r>
            <a:endParaRPr lang="pt-BR" sz="1600" b="1">
              <a:solidFill>
                <a:schemeClr val="bg1"/>
              </a:solidFill>
            </a:endParaRP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00000000-0008-0000-0500-00000F000000}"/>
              </a:ext>
            </a:extLst>
          </p:cNvPr>
          <p:cNvSpPr/>
          <p:nvPr/>
        </p:nvSpPr>
        <p:spPr>
          <a:xfrm>
            <a:off x="395024" y="1689294"/>
            <a:ext cx="849431" cy="5654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21,3</a:t>
            </a:r>
            <a:endParaRPr lang="pt-BR" sz="18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E7A065A-23CA-475B-8F06-64CDAE5B2099}"/>
              </a:ext>
            </a:extLst>
          </p:cNvPr>
          <p:cNvSpPr/>
          <p:nvPr/>
        </p:nvSpPr>
        <p:spPr>
          <a:xfrm>
            <a:off x="9635961" y="2011497"/>
            <a:ext cx="2151779" cy="177911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0A68F79-E4A3-45CA-8B73-0CE0A9F3FFE2}"/>
              </a:ext>
            </a:extLst>
          </p:cNvPr>
          <p:cNvSpPr/>
          <p:nvPr/>
        </p:nvSpPr>
        <p:spPr>
          <a:xfrm>
            <a:off x="9635961" y="2869736"/>
            <a:ext cx="2151779" cy="168675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19858C4-0AAA-45FE-913E-EF04DDAF9521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20" name="Gráfico 19" descr="Estetoscópio com preenchimento sólido">
            <a:extLst>
              <a:ext uri="{FF2B5EF4-FFF2-40B4-BE49-F238E27FC236}">
                <a16:creationId xmlns:a16="http://schemas.microsoft.com/office/drawing/2014/main" id="{5019ECEF-AE8F-4AD2-B896-0E24C0EC6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2E879E5-1683-7F1B-E38E-CFD7DAE2228E}"/>
              </a:ext>
            </a:extLst>
          </p:cNvPr>
          <p:cNvSpPr txBox="1"/>
          <p:nvPr/>
        </p:nvSpPr>
        <p:spPr>
          <a:xfrm>
            <a:off x="557922" y="242563"/>
            <a:ext cx="4746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Urgências e Emergências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0143059-F226-4A48-9C7E-33D50AB337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9441329"/>
              </p:ext>
            </p:extLst>
          </p:nvPr>
        </p:nvGraphicFramePr>
        <p:xfrm>
          <a:off x="-10551" y="1868548"/>
          <a:ext cx="4878116" cy="240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91D01E36-81A2-45F4-6E02-28E719F1066B}"/>
              </a:ext>
            </a:extLst>
          </p:cNvPr>
          <p:cNvSpPr/>
          <p:nvPr/>
        </p:nvSpPr>
        <p:spPr>
          <a:xfrm>
            <a:off x="9633742" y="4217015"/>
            <a:ext cx="2151779" cy="177911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</p:spTree>
    <p:extLst>
      <p:ext uri="{BB962C8B-B14F-4D97-AF65-F5344CB8AC3E}">
        <p14:creationId xmlns:p14="http://schemas.microsoft.com/office/powerpoint/2010/main" val="37780622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12112"/>
            <a:ext cx="1061858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2 - Nos últimos 12 meses, quando você necessitou de atenção imediata (por exemplo: caso de urgência ou emergência), com que frequência você foi atendido pelo seu plano odontológico assim que precisou?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2A8120DF-F567-4877-BDF1-912B828F4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850404"/>
              </p:ext>
            </p:extLst>
          </p:nvPr>
        </p:nvGraphicFramePr>
        <p:xfrm>
          <a:off x="117211" y="3845514"/>
          <a:ext cx="5832000" cy="793559"/>
        </p:xfrm>
        <a:graphic>
          <a:graphicData uri="http://schemas.openxmlformats.org/drawingml/2006/table">
            <a:tbl>
              <a:tblPr/>
              <a:tblGrid>
                <a:gridCol w="1152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Na maioria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das vezes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48324E6F-5689-4C3D-809E-1861099C8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402721"/>
              </p:ext>
            </p:extLst>
          </p:nvPr>
        </p:nvGraphicFramePr>
        <p:xfrm>
          <a:off x="117211" y="4782712"/>
          <a:ext cx="7875906" cy="762000"/>
        </p:xfrm>
        <a:graphic>
          <a:graphicData uri="http://schemas.openxmlformats.org/drawingml/2006/table">
            <a:tbl>
              <a:tblPr/>
              <a:tblGrid>
                <a:gridCol w="7875906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179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7,32.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necessitei = Nos últimos 12 meses não necessitei de atenção imediata: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209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4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resultados).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pic>
        <p:nvPicPr>
          <p:cNvPr id="12" name="Gráfico 11" descr="Fala com preenchimento sólido">
            <a:extLst>
              <a:ext uri="{FF2B5EF4-FFF2-40B4-BE49-F238E27FC236}">
                <a16:creationId xmlns:a16="http://schemas.microsoft.com/office/drawing/2014/main" id="{2519614C-B827-4248-B118-202D4A9F3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9467" y="5095310"/>
            <a:ext cx="638645" cy="638645"/>
          </a:xfrm>
          <a:prstGeom prst="rect">
            <a:avLst/>
          </a:prstGeom>
        </p:spPr>
      </p:pic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7AD254A0-7549-4BFE-9178-FC4A0CFDD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607855"/>
              </p:ext>
            </p:extLst>
          </p:nvPr>
        </p:nvGraphicFramePr>
        <p:xfrm>
          <a:off x="6287508" y="1478868"/>
          <a:ext cx="5509468" cy="3280410"/>
        </p:xfrm>
        <a:graphic>
          <a:graphicData uri="http://schemas.openxmlformats.org/drawingml/2006/table">
            <a:tbl>
              <a:tblPr/>
              <a:tblGrid>
                <a:gridCol w="1189468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08804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maioria</a:t>
                      </a:r>
                      <a:b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das vezes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24,2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54,7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086280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72,6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816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626964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78,3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98142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63,8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843597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60,4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97449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61,8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67845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61,1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33961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58321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44,4</a:t>
                      </a:r>
                      <a:endParaRPr lang="pt-BR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50521"/>
                  </a:ext>
                </a:extLst>
              </a:tr>
            </a:tbl>
          </a:graphicData>
        </a:graphic>
      </p:graphicFrame>
      <p:sp>
        <p:nvSpPr>
          <p:cNvPr id="31" name="CaixaDeTexto 30">
            <a:extLst>
              <a:ext uri="{FF2B5EF4-FFF2-40B4-BE49-F238E27FC236}">
                <a16:creationId xmlns:a16="http://schemas.microsoft.com/office/drawing/2014/main" id="{9DE9FF48-DF10-4CCD-AAF7-362B5BE51990}"/>
              </a:ext>
            </a:extLst>
          </p:cNvPr>
          <p:cNvSpPr txBox="1"/>
          <p:nvPr/>
        </p:nvSpPr>
        <p:spPr>
          <a:xfrm>
            <a:off x="117211" y="5784440"/>
            <a:ext cx="11803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necessitaram de atenção imediata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63,1%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conseguiram atendimento sempre ou na maioria das vezes. A opção Nunca obteve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19,6%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menções.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Masculino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é o que melhor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72,6%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das menções.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quem melhor avaliou foram beneficiários De 18 a 25 anos,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78,3%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menções positivas. Já o público com Mais de 65 anos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44,4%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Retângulo Arredondado 12">
            <a:extLst>
              <a:ext uri="{FF2B5EF4-FFF2-40B4-BE49-F238E27FC236}">
                <a16:creationId xmlns:a16="http://schemas.microsoft.com/office/drawing/2014/main" id="{00000000-0008-0000-0500-00000E000000}"/>
              </a:ext>
            </a:extLst>
          </p:cNvPr>
          <p:cNvSpPr/>
          <p:nvPr/>
        </p:nvSpPr>
        <p:spPr>
          <a:xfrm>
            <a:off x="2681889" y="1662252"/>
            <a:ext cx="849432" cy="5654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t>Positivo 63,1</a:t>
            </a:r>
            <a:endParaRPr lang="pt-BR" sz="1600" b="1">
              <a:solidFill>
                <a:schemeClr val="bg1"/>
              </a:solidFill>
            </a:endParaRP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00000000-0008-0000-0500-00000F000000}"/>
              </a:ext>
            </a:extLst>
          </p:cNvPr>
          <p:cNvSpPr/>
          <p:nvPr/>
        </p:nvSpPr>
        <p:spPr>
          <a:xfrm>
            <a:off x="491514" y="1644741"/>
            <a:ext cx="849431" cy="5654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</a:t>
            </a: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36,9</a:t>
            </a:r>
            <a:endParaRPr lang="pt-BR" sz="18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Gráfico 2" descr="Dente">
            <a:extLst>
              <a:ext uri="{FF2B5EF4-FFF2-40B4-BE49-F238E27FC236}">
                <a16:creationId xmlns:a16="http://schemas.microsoft.com/office/drawing/2014/main" id="{EFE3151F-FDF5-424E-9FC8-3B26112376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447ED8DA-264F-47DE-9CAB-5354C9C7F61B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766A9C3-1018-46A2-B5FE-69E62A831B1D}"/>
              </a:ext>
            </a:extLst>
          </p:cNvPr>
          <p:cNvSpPr/>
          <p:nvPr/>
        </p:nvSpPr>
        <p:spPr>
          <a:xfrm>
            <a:off x="9649763" y="2356712"/>
            <a:ext cx="2137977" cy="177897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A2A7CC2-6C3F-4A0F-922C-A3CA8B74B38E}"/>
              </a:ext>
            </a:extLst>
          </p:cNvPr>
          <p:cNvSpPr/>
          <p:nvPr/>
        </p:nvSpPr>
        <p:spPr>
          <a:xfrm>
            <a:off x="9640527" y="4572145"/>
            <a:ext cx="2137977" cy="177897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65EA5FB-B8E8-8A23-4A42-86E9A4AA75F4}"/>
              </a:ext>
            </a:extLst>
          </p:cNvPr>
          <p:cNvSpPr txBox="1"/>
          <p:nvPr/>
        </p:nvSpPr>
        <p:spPr>
          <a:xfrm>
            <a:off x="557922" y="242563"/>
            <a:ext cx="4746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Urgências e Emergências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0143059-F226-4A48-9C7E-33D50AB337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9810463"/>
              </p:ext>
            </p:extLst>
          </p:nvPr>
        </p:nvGraphicFramePr>
        <p:xfrm>
          <a:off x="-10554" y="1875518"/>
          <a:ext cx="4878118" cy="2409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08B25974-485B-5477-F6E0-86274DA3C8F7}"/>
              </a:ext>
            </a:extLst>
          </p:cNvPr>
          <p:cNvSpPr/>
          <p:nvPr/>
        </p:nvSpPr>
        <p:spPr>
          <a:xfrm>
            <a:off x="9640643" y="2861405"/>
            <a:ext cx="2137977" cy="177897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</p:spTree>
    <p:extLst>
      <p:ext uri="{BB962C8B-B14F-4D97-AF65-F5344CB8AC3E}">
        <p14:creationId xmlns:p14="http://schemas.microsoft.com/office/powerpoint/2010/main" val="3345165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olha que horrivel">
            <a:extLst>
              <a:ext uri="{FF2B5EF4-FFF2-40B4-BE49-F238E27FC236}">
                <a16:creationId xmlns:a16="http://schemas.microsoft.com/office/drawing/2014/main" id="{BC5703C7-F614-417E-972E-1D9BCB94F7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80417" y="351629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3AD1F9-D988-406D-9306-3B79B3B4AA23}"/>
              </a:ext>
            </a:extLst>
          </p:cNvPr>
          <p:cNvSpPr txBox="1"/>
          <p:nvPr/>
        </p:nvSpPr>
        <p:spPr>
          <a:xfrm>
            <a:off x="417600" y="1732173"/>
            <a:ext cx="5580000" cy="41906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Resultados da Análise Preliminar da Base de Dados: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Ao realizar o estudo dos dados, que contou com uma higienização sistêmica de registros inválidos, tais como:  contatos sem número de telefone, registros inválidos por falta de DDD ou caracteres numéricos insuficientes.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Após esta higienização concluímos que havia número suficiente de registros para a realização da pesquisa telefônica, sem prejuízo dos parâmetros definidos no estudo amostral.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Ao longo do campo as analises se confirmaram, não sendo observadas inconsistências que justificasse uma revisão dos cadastros por parte da operadora.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tabLst>
                <a:tab pos="457200" algn="l"/>
              </a:tabLst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2" descr="olha que horrivel">
            <a:extLst>
              <a:ext uri="{FF2B5EF4-FFF2-40B4-BE49-F238E27FC236}">
                <a16:creationId xmlns:a16="http://schemas.microsoft.com/office/drawing/2014/main" id="{3943F5C5-49BD-4222-A9B4-5317D2B046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2298" y="379152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400BAE3-F26C-4172-831E-67B028209E8D}"/>
              </a:ext>
            </a:extLst>
          </p:cNvPr>
          <p:cNvSpPr txBox="1"/>
          <p:nvPr/>
        </p:nvSpPr>
        <p:spPr>
          <a:xfrm>
            <a:off x="6127028" y="1730798"/>
            <a:ext cx="367905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8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População elegível à pesquisa Geral: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2.885.286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maiores de 18 anos.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8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População elegível à pesquisa Saúde: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1.652.606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maiores de 18 anos.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8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População elegível à pesquisa Odonto: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1.232.680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maiores de 18 anos.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8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060" name="Picture 12" descr="Planejamento - ícones de esportes grátis">
            <a:extLst>
              <a:ext uri="{FF2B5EF4-FFF2-40B4-BE49-F238E27FC236}">
                <a16:creationId xmlns:a16="http://schemas.microsoft.com/office/drawing/2014/main" id="{91EBFC0C-A774-4004-BBB1-54FF35DE7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00" y="127818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C680BA-AC21-4819-8A77-1A878DF1F836}"/>
              </a:ext>
            </a:extLst>
          </p:cNvPr>
          <p:cNvSpPr txBox="1"/>
          <p:nvPr/>
        </p:nvSpPr>
        <p:spPr>
          <a:xfrm>
            <a:off x="557922" y="242563"/>
            <a:ext cx="315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Planejamento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95F292C-34E3-4F39-BA88-9C1E0C3F8D6E}"/>
              </a:ext>
            </a:extLst>
          </p:cNvPr>
          <p:cNvSpPr txBox="1"/>
          <p:nvPr/>
        </p:nvSpPr>
        <p:spPr>
          <a:xfrm>
            <a:off x="6096000" y="3872812"/>
            <a:ext cx="5580000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8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Planejamento da Pesquisa: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09/01/2023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8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Período de Campo: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30/01/2023 à 07/03/2023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endParaRPr lang="pt-BR" sz="8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Forma de coleta dos dados: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Pesquisa telefônica (CATI)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Seguindo os códigos de ética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ASQ, ICC/ESOMAR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a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norma ABNT NBR ISO 20.252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1D055AF4-F44F-4BC5-AB40-823FC2ECB860}"/>
              </a:ext>
            </a:extLst>
          </p:cNvPr>
          <p:cNvCxnSpPr>
            <a:cxnSpLocks/>
          </p:cNvCxnSpPr>
          <p:nvPr/>
        </p:nvCxnSpPr>
        <p:spPr>
          <a:xfrm>
            <a:off x="6096000" y="1732173"/>
            <a:ext cx="0" cy="19808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8237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9200" y="1087200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3 - Nos últimos 12 meses, você recebeu algum tipo de comunicação de seu plano (por exemplo: carta, e-mail, telefonema, etc.) convidando e/ou esclarecendo sobre a necessidade de realização de consultas ou exames preventivos, tais como: mamografia, preventivo de câncer, consulta preventiva com urologista, consulta preventiva com dentista, etc.?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783454"/>
              </p:ext>
            </p:extLst>
          </p:nvPr>
        </p:nvGraphicFramePr>
        <p:xfrm>
          <a:off x="6624931" y="1895354"/>
          <a:ext cx="5104722" cy="2972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89,8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87,7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432000">
                <a:tc gridSpan="3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87,0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94,4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EEE0509F-1867-49D8-A943-D806FE06B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428968"/>
              </p:ext>
            </p:extLst>
          </p:nvPr>
        </p:nvGraphicFramePr>
        <p:xfrm>
          <a:off x="79200" y="4218838"/>
          <a:ext cx="2160000" cy="612000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00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69E25270-58F3-40BB-84B5-90D106D9E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974423"/>
              </p:ext>
            </p:extLst>
          </p:nvPr>
        </p:nvGraphicFramePr>
        <p:xfrm>
          <a:off x="79200" y="4850105"/>
          <a:ext cx="6487381" cy="571500"/>
        </p:xfrm>
        <a:graphic>
          <a:graphicData uri="http://schemas.openxmlformats.org/drawingml/2006/table">
            <a:tbl>
              <a:tblPr/>
              <a:tblGrid>
                <a:gridCol w="6487381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674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3,77.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131 entrevistados.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3DDF4BDF-65FB-4143-85B9-04B6B7265330}"/>
              </a:ext>
            </a:extLst>
          </p:cNvPr>
          <p:cNvSpPr/>
          <p:nvPr/>
        </p:nvSpPr>
        <p:spPr>
          <a:xfrm>
            <a:off x="10029071" y="2541833"/>
            <a:ext cx="1700582" cy="210698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E4CEA91-77D1-4AD0-BEF5-1BC39F52E233}"/>
              </a:ext>
            </a:extLst>
          </p:cNvPr>
          <p:cNvSpPr/>
          <p:nvPr/>
        </p:nvSpPr>
        <p:spPr>
          <a:xfrm>
            <a:off x="8328489" y="3818944"/>
            <a:ext cx="1700582" cy="21069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4B196CD-D13F-DF90-FE04-B69414BA8118}"/>
              </a:ext>
            </a:extLst>
          </p:cNvPr>
          <p:cNvSpPr txBox="1"/>
          <p:nvPr/>
        </p:nvSpPr>
        <p:spPr>
          <a:xfrm>
            <a:off x="557922" y="242564"/>
            <a:ext cx="531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Comunicados Preventivos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907AD9E-048B-494D-8E92-760ECD0FA8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8962275"/>
              </p:ext>
            </p:extLst>
          </p:nvPr>
        </p:nvGraphicFramePr>
        <p:xfrm>
          <a:off x="0" y="1890859"/>
          <a:ext cx="3643312" cy="227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26DC1E6A-66E0-E8E5-F8FA-1D46B34EED42}"/>
              </a:ext>
            </a:extLst>
          </p:cNvPr>
          <p:cNvSpPr/>
          <p:nvPr/>
        </p:nvSpPr>
        <p:spPr>
          <a:xfrm>
            <a:off x="10028021" y="4656417"/>
            <a:ext cx="1700582" cy="210698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0497D49-629C-6800-D59A-CB75A212A808}"/>
              </a:ext>
            </a:extLst>
          </p:cNvPr>
          <p:cNvSpPr/>
          <p:nvPr/>
        </p:nvSpPr>
        <p:spPr>
          <a:xfrm>
            <a:off x="0" y="5523953"/>
            <a:ext cx="12045600" cy="1212870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relação à comunicação, dentre os beneficiários que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11,1%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que receberam comunicação do plano de saúde, enquanto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88,9%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relatam não ter recebido comunicação.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Masculino é o que mais recebeu comunicação do plano,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12,3%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para Sim.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respondentes que mais receberam comunicação são os beneficiários com Mais de 65 anos,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22,6%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menção positiva. O público com menor frequência de contato são beneficiários De 26 a 35 anos, dos respondentes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94,4%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13" name="Gráfico 12" descr="Fala com preenchimento sólido">
            <a:extLst>
              <a:ext uri="{FF2B5EF4-FFF2-40B4-BE49-F238E27FC236}">
                <a16:creationId xmlns:a16="http://schemas.microsoft.com/office/drawing/2014/main" id="{8CE479D6-3F2E-4C85-87E5-718073517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09280" y="5066685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3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074188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3 - Nos últimos 12 meses, você recebeu algum tipo de comunicação de seu plano de saúde (por exemplo: carta, e-mail, telefonema, etc.) convidando e/ou esclarecendo sobre a necessidade de realização de consultas ou exames preventivos, tais como: mamografia, preventivo de câncer, consulta preventiva com urologista, consulta preventiva com dentista, etc.?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255642"/>
              </p:ext>
            </p:extLst>
          </p:nvPr>
        </p:nvGraphicFramePr>
        <p:xfrm>
          <a:off x="6624931" y="1895354"/>
          <a:ext cx="5104722" cy="2900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94,8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89,7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EEE0509F-1867-49D8-A943-D806FE06B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512051"/>
              </p:ext>
            </p:extLst>
          </p:nvPr>
        </p:nvGraphicFramePr>
        <p:xfrm>
          <a:off x="119352" y="3934524"/>
          <a:ext cx="2160000" cy="624118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69E25270-58F3-40BB-84B5-90D106D9E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402130"/>
              </p:ext>
            </p:extLst>
          </p:nvPr>
        </p:nvGraphicFramePr>
        <p:xfrm>
          <a:off x="119351" y="4631735"/>
          <a:ext cx="6487381" cy="571500"/>
        </p:xfrm>
        <a:graphic>
          <a:graphicData uri="http://schemas.openxmlformats.org/drawingml/2006/table">
            <a:tbl>
              <a:tblPr/>
              <a:tblGrid>
                <a:gridCol w="6487381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5,29.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 entrevistados.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11" name="Retângulo 10">
            <a:extLst>
              <a:ext uri="{FF2B5EF4-FFF2-40B4-BE49-F238E27FC236}">
                <a16:creationId xmlns:a16="http://schemas.microsoft.com/office/drawing/2014/main" id="{66FE09A0-3355-4A58-BEFF-C27996A4AA50}"/>
              </a:ext>
            </a:extLst>
          </p:cNvPr>
          <p:cNvSpPr/>
          <p:nvPr/>
        </p:nvSpPr>
        <p:spPr>
          <a:xfrm>
            <a:off x="8332576" y="3742017"/>
            <a:ext cx="1689432" cy="21134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E4D4DD2-80AF-4DE8-BD4B-AE470582D1AF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15" name="Gráfico 14" descr="Estetoscópio com preenchimento sólido">
            <a:extLst>
              <a:ext uri="{FF2B5EF4-FFF2-40B4-BE49-F238E27FC236}">
                <a16:creationId xmlns:a16="http://schemas.microsoft.com/office/drawing/2014/main" id="{919C79C4-CC69-452C-B9CC-BC0235406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EA2419F-7CA1-0823-47CE-4AB938B77667}"/>
              </a:ext>
            </a:extLst>
          </p:cNvPr>
          <p:cNvSpPr txBox="1"/>
          <p:nvPr/>
        </p:nvSpPr>
        <p:spPr>
          <a:xfrm>
            <a:off x="557922" y="242564"/>
            <a:ext cx="531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Comunicados Preventivos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907AD9E-048B-494D-8E92-760ECD0FA8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7906189"/>
              </p:ext>
            </p:extLst>
          </p:nvPr>
        </p:nvGraphicFramePr>
        <p:xfrm>
          <a:off x="72571" y="1708848"/>
          <a:ext cx="3643312" cy="227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2D7A9257-E124-AC78-08BA-B4DFC8C30212}"/>
              </a:ext>
            </a:extLst>
          </p:cNvPr>
          <p:cNvSpPr/>
          <p:nvPr/>
        </p:nvSpPr>
        <p:spPr>
          <a:xfrm>
            <a:off x="10029071" y="2541833"/>
            <a:ext cx="1700582" cy="210698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27F99AF-2C9D-6A7A-AFC1-B37CC9BB12D8}"/>
              </a:ext>
            </a:extLst>
          </p:cNvPr>
          <p:cNvSpPr/>
          <p:nvPr/>
        </p:nvSpPr>
        <p:spPr>
          <a:xfrm>
            <a:off x="10028021" y="4582529"/>
            <a:ext cx="1700582" cy="210698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5B801A2-AEA4-BCFD-425C-BB3947907B88}"/>
              </a:ext>
            </a:extLst>
          </p:cNvPr>
          <p:cNvSpPr/>
          <p:nvPr/>
        </p:nvSpPr>
        <p:spPr>
          <a:xfrm>
            <a:off x="2325" y="5459193"/>
            <a:ext cx="12045600" cy="1212870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relação à comunicação, dentre os beneficiários que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13,7%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que receberam comunicação do plano de saúde, enquanto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86,3%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relatam não ter recebido comunicação.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Masculino é o que mais recebeu comunicação do plano,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14,2%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para Sim. Por faixa etária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respondentes que mais receberam comunicação são os beneficiários com Mais de 65 anos,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27,3%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menção positiva. O público com menor frequência de contato são beneficiários De 26 a 35 anos, dos respondentes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94,8%.</a:t>
            </a:r>
          </a:p>
        </p:txBody>
      </p:sp>
      <p:pic>
        <p:nvPicPr>
          <p:cNvPr id="7" name="Gráfico 6" descr="Fala com preenchimento sólido">
            <a:extLst>
              <a:ext uri="{FF2B5EF4-FFF2-40B4-BE49-F238E27FC236}">
                <a16:creationId xmlns:a16="http://schemas.microsoft.com/office/drawing/2014/main" id="{E4014E0C-FF54-7436-0347-4617291B6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09280" y="5066685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1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074188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3 - Nos últimos 12 meses, você recebeu algum tipo de comunicação de seu plano odontológico (por exemplo: carta, e-mail, telefonema, etc.) convidando e/ou esclarecendo sobre a necessidade de realização de consultas ou exames preventivos, tais como: mamografia, preventivo de câncer, consulta preventiva com urologista, consulta preventiva com dentista, etc.?</a:t>
            </a:r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14FB2ED9-16FA-46B8-B1C4-F95BFCCE1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562296"/>
              </p:ext>
            </p:extLst>
          </p:nvPr>
        </p:nvGraphicFramePr>
        <p:xfrm>
          <a:off x="6624931" y="1895354"/>
          <a:ext cx="5104722" cy="2900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89,7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94,0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91,1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90,5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96,9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EEE0509F-1867-49D8-A943-D806FE06B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142422"/>
              </p:ext>
            </p:extLst>
          </p:nvPr>
        </p:nvGraphicFramePr>
        <p:xfrm>
          <a:off x="119352" y="3934524"/>
          <a:ext cx="2160000" cy="624118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69E25270-58F3-40BB-84B5-90D106D9E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381078"/>
              </p:ext>
            </p:extLst>
          </p:nvPr>
        </p:nvGraphicFramePr>
        <p:xfrm>
          <a:off x="119351" y="4631735"/>
          <a:ext cx="6487381" cy="571500"/>
        </p:xfrm>
        <a:graphic>
          <a:graphicData uri="http://schemas.openxmlformats.org/drawingml/2006/table">
            <a:tbl>
              <a:tblPr/>
              <a:tblGrid>
                <a:gridCol w="6487381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5,39.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 entrevistados.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pic>
        <p:nvPicPr>
          <p:cNvPr id="11" name="Gráfico 2" descr="Dente">
            <a:extLst>
              <a:ext uri="{FF2B5EF4-FFF2-40B4-BE49-F238E27FC236}">
                <a16:creationId xmlns:a16="http://schemas.microsoft.com/office/drawing/2014/main" id="{81EA8BD3-0C42-44BD-A0FE-A13CF7D8D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B9175B6B-057C-4B05-96A7-7AB36256EE51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8FB6AE4-4128-4D88-9FA8-5F4F25A090AA}"/>
              </a:ext>
            </a:extLst>
          </p:cNvPr>
          <p:cNvSpPr/>
          <p:nvPr/>
        </p:nvSpPr>
        <p:spPr>
          <a:xfrm>
            <a:off x="10021746" y="2539588"/>
            <a:ext cx="1707634" cy="204187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0CA6FF7-4871-40DE-8290-D90B022471F4}"/>
              </a:ext>
            </a:extLst>
          </p:cNvPr>
          <p:cNvSpPr/>
          <p:nvPr/>
        </p:nvSpPr>
        <p:spPr>
          <a:xfrm>
            <a:off x="8323475" y="4383316"/>
            <a:ext cx="1707634" cy="204187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0E347AF-1F61-1781-210E-80734236CCC2}"/>
              </a:ext>
            </a:extLst>
          </p:cNvPr>
          <p:cNvSpPr txBox="1"/>
          <p:nvPr/>
        </p:nvSpPr>
        <p:spPr>
          <a:xfrm>
            <a:off x="557922" y="242564"/>
            <a:ext cx="531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Comunicados Preventivos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2F6C0C6-1FC6-7E2C-568F-48FC1668AFBB}"/>
              </a:ext>
            </a:extLst>
          </p:cNvPr>
          <p:cNvSpPr/>
          <p:nvPr/>
        </p:nvSpPr>
        <p:spPr>
          <a:xfrm>
            <a:off x="0" y="5454754"/>
            <a:ext cx="12045600" cy="1212870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relação à comunicação, dentre os beneficiários que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que receberam comunicação do plano de saúde, enquanto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91,5%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relatam não ter recebido comunicação.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Masculino é o que mais recebeu comunicação do plano,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para Sim. Por faixa etária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respondentes que mais receberam comunicação são os beneficiários com Mais de 65 anos,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para a menção positiva. O público com menor frequência de contato são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beneficiários De 56 a 65 anos,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respondentes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96,9%.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907AD9E-048B-494D-8E92-760ECD0FA8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254311"/>
              </p:ext>
            </p:extLst>
          </p:nvPr>
        </p:nvGraphicFramePr>
        <p:xfrm>
          <a:off x="0" y="1669596"/>
          <a:ext cx="3643312" cy="227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A6D06317-3A5D-BCDD-B2E9-3B4B300563F1}"/>
              </a:ext>
            </a:extLst>
          </p:cNvPr>
          <p:cNvSpPr/>
          <p:nvPr/>
        </p:nvSpPr>
        <p:spPr>
          <a:xfrm>
            <a:off x="10017474" y="4590535"/>
            <a:ext cx="1707634" cy="204187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pic>
        <p:nvPicPr>
          <p:cNvPr id="6" name="Gráfico 5" descr="Fala com preenchimento sólido">
            <a:extLst>
              <a:ext uri="{FF2B5EF4-FFF2-40B4-BE49-F238E27FC236}">
                <a16:creationId xmlns:a16="http://schemas.microsoft.com/office/drawing/2014/main" id="{AACBC076-620E-AA28-CB3B-29D2C1C466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09280" y="5066685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2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358250"/>
              </p:ext>
            </p:extLst>
          </p:nvPr>
        </p:nvGraphicFramePr>
        <p:xfrm>
          <a:off x="9090248" y="1895993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87,6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64,4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76,4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25" name="Retângulo 24">
            <a:extLst>
              <a:ext uri="{FF2B5EF4-FFF2-40B4-BE49-F238E27FC236}">
                <a16:creationId xmlns:a16="http://schemas.microsoft.com/office/drawing/2014/main" id="{3D129360-5D3C-4A9F-AFF8-CDC70ACC5F01}"/>
              </a:ext>
            </a:extLst>
          </p:cNvPr>
          <p:cNvSpPr/>
          <p:nvPr/>
        </p:nvSpPr>
        <p:spPr>
          <a:xfrm>
            <a:off x="6065254" y="4165664"/>
            <a:ext cx="5873460" cy="2442259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receberam atenção à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70,2%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avaliam satisfatoriamente, com menções positivas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 A menção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/>
                </a:solidFill>
                <a:cs typeface="Times New Roman" panose="02020603050405020304" pitchFamily="18" charset="0"/>
              </a:rPr>
              <a:t>e  o gradiente Regular com 20,7%.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positivas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30,6pp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indicando risco de migração de satisfação para não satisfação.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Masculino, é o que melhor avalia com </a:t>
            </a:r>
            <a:r>
              <a:rPr lang="pt-BR" sz="1200" b="1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72,6%</a:t>
            </a:r>
            <a:r>
              <a:rPr lang="pt-BR" sz="1200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os mais satisfeitos são os beneficiários De 18 a 25 anos, que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87,6%.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Já os menos satisfeitos são respondentes De 36 a 45 anos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61,7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%.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79200" y="1087200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4 - Nos últimos 12 meses, como você avalia toda a atenção em saúde recebida (por exemplo: atendimento em hospitais, laboratórios, clínicas, médicos, dentistas, fisioterapeutas, nutricionistas, psicólogos e outros)?</a:t>
            </a:r>
          </a:p>
          <a:p>
            <a:pPr algn="just"/>
            <a:endParaRPr lang="pt-BR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744103"/>
              </p:ext>
            </p:extLst>
          </p:nvPr>
        </p:nvGraphicFramePr>
        <p:xfrm>
          <a:off x="79200" y="4503807"/>
          <a:ext cx="5796000" cy="781441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0000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739323" y="1560867"/>
            <a:ext cx="1737764" cy="82800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0152" y="3738282"/>
            <a:ext cx="638645" cy="638645"/>
          </a:xfrm>
          <a:prstGeom prst="rect">
            <a:avLst/>
          </a:prstGeom>
        </p:spPr>
      </p:pic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849827"/>
              </p:ext>
            </p:extLst>
          </p:nvPr>
        </p:nvGraphicFramePr>
        <p:xfrm>
          <a:off x="79200" y="5502312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687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3,74.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 = Nos últimos 12 meses não recebi atenção em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78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29" name="Retângulo 28">
            <a:extLst>
              <a:ext uri="{FF2B5EF4-FFF2-40B4-BE49-F238E27FC236}">
                <a16:creationId xmlns:a16="http://schemas.microsoft.com/office/drawing/2014/main" id="{00000000-0008-0000-0500-00000C000000}"/>
              </a:ext>
            </a:extLst>
          </p:cNvPr>
          <p:cNvSpPr/>
          <p:nvPr/>
        </p:nvSpPr>
        <p:spPr>
          <a:xfrm>
            <a:off x="2645594" y="1962153"/>
            <a:ext cx="1543851" cy="2848524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693BF8E0-A832-4D15-B3D7-647F80FC708B}"/>
              </a:ext>
            </a:extLst>
          </p:cNvPr>
          <p:cNvSpPr/>
          <p:nvPr/>
        </p:nvSpPr>
        <p:spPr>
          <a:xfrm>
            <a:off x="9070962" y="2164197"/>
            <a:ext cx="2867751" cy="268314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20CFDBFE-8927-45F0-8C3E-6F72D3E73646}"/>
              </a:ext>
            </a:extLst>
          </p:cNvPr>
          <p:cNvSpPr/>
          <p:nvPr/>
        </p:nvSpPr>
        <p:spPr>
          <a:xfrm>
            <a:off x="9070961" y="2682839"/>
            <a:ext cx="2867751" cy="2520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B770A4D-A483-B7C0-1D5F-DCE0BC57DBC0}"/>
              </a:ext>
            </a:extLst>
          </p:cNvPr>
          <p:cNvSpPr txBox="1"/>
          <p:nvPr/>
        </p:nvSpPr>
        <p:spPr>
          <a:xfrm>
            <a:off x="557922" y="242564"/>
            <a:ext cx="4848965" cy="658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Hospitais, Clínicas, </a:t>
            </a:r>
            <a:r>
              <a:rPr lang="pt-BR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etc</a:t>
            </a:r>
            <a:endParaRPr lang="pt-B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A1DE04-5B55-4231-89D1-977C62DE6C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566016"/>
              </p:ext>
            </p:extLst>
          </p:nvPr>
        </p:nvGraphicFramePr>
        <p:xfrm>
          <a:off x="-87842" y="2116193"/>
          <a:ext cx="4445794" cy="301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írculo Q4">
            <a:extLst>
              <a:ext uri="{FF2B5EF4-FFF2-40B4-BE49-F238E27FC236}">
                <a16:creationId xmlns:a16="http://schemas.microsoft.com/office/drawing/2014/main" id="{BF5DC169-89EF-4922-A1AD-B14DB1D347AC}"/>
              </a:ext>
            </a:extLst>
          </p:cNvPr>
          <p:cNvSpPr/>
          <p:nvPr/>
        </p:nvSpPr>
        <p:spPr>
          <a:xfrm>
            <a:off x="3083767" y="1642995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4404DD-D626-43C4-957F-16DB64810B5B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70,2</a:t>
            </a:fld>
            <a:endParaRPr lang="pt-BR" sz="1800" b="1" dirty="0">
              <a:solidFill>
                <a:schemeClr val="bg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2EC7F7C9-833A-4242-BC21-E89FDD8BD1B4}"/>
              </a:ext>
            </a:extLst>
          </p:cNvPr>
          <p:cNvGrpSpPr/>
          <p:nvPr/>
        </p:nvGrpSpPr>
        <p:grpSpPr>
          <a:xfrm>
            <a:off x="6536561" y="1647355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17995335-6239-4195-BA99-B1549D85D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B676FA64-688E-493D-AC01-B808A6C0D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9830CE51-37DA-4BE8-8766-A62BB5DD97E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52310381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1888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A1DE04-5B55-4231-89D1-977C62DE6C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718280"/>
              </p:ext>
            </p:extLst>
          </p:nvPr>
        </p:nvGraphicFramePr>
        <p:xfrm>
          <a:off x="-18472" y="1886697"/>
          <a:ext cx="4445794" cy="301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07750"/>
            <a:ext cx="10618591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4 - Nos últimos 12 meses, como você avalia toda a atenção em saúde recebida (por exemplo: atendimento em hospitais, laboratórios, clínicas, médicos, dentistas, fisioterapeutas, nutricionistas, psicólogos e outros)?</a:t>
            </a:r>
          </a:p>
          <a:p>
            <a:pPr algn="just"/>
            <a:endParaRPr lang="pt-BR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499177"/>
              </p:ext>
            </p:extLst>
          </p:nvPr>
        </p:nvGraphicFramePr>
        <p:xfrm>
          <a:off x="9134903" y="1965062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76,9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33" name="Seta para a Direita 134">
            <a:extLst>
              <a:ext uri="{FF2B5EF4-FFF2-40B4-BE49-F238E27FC236}">
                <a16:creationId xmlns:a16="http://schemas.microsoft.com/office/drawing/2014/main" id="{354E2A86-F412-48AD-94F1-0319D6AE1D73}"/>
              </a:ext>
            </a:extLst>
          </p:cNvPr>
          <p:cNvSpPr/>
          <p:nvPr/>
        </p:nvSpPr>
        <p:spPr>
          <a:xfrm>
            <a:off x="853865" y="1556319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9D0327F1-7B64-4C70-80D3-2456F9107F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752438"/>
              </p:ext>
            </p:extLst>
          </p:nvPr>
        </p:nvGraphicFramePr>
        <p:xfrm>
          <a:off x="137813" y="5410037"/>
          <a:ext cx="5837546" cy="847725"/>
        </p:xfrm>
        <a:graphic>
          <a:graphicData uri="http://schemas.openxmlformats.org/drawingml/2006/table">
            <a:tbl>
              <a:tblPr/>
              <a:tblGrid>
                <a:gridCol w="5837546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5,09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 = Nos últimos 12 meses não recebi atenção em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D62A1659-F1D5-4C5B-BBF7-3ECAF64C7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063370"/>
              </p:ext>
            </p:extLst>
          </p:nvPr>
        </p:nvGraphicFramePr>
        <p:xfrm>
          <a:off x="137813" y="4304442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60" name="Retângulo 59">
            <a:extLst>
              <a:ext uri="{FF2B5EF4-FFF2-40B4-BE49-F238E27FC236}">
                <a16:creationId xmlns:a16="http://schemas.microsoft.com/office/drawing/2014/main" id="{F7E4B66B-8C16-42F9-A5A4-2224BE821C62}"/>
              </a:ext>
            </a:extLst>
          </p:cNvPr>
          <p:cNvSpPr/>
          <p:nvPr/>
        </p:nvSpPr>
        <p:spPr>
          <a:xfrm>
            <a:off x="6428523" y="4119237"/>
            <a:ext cx="5551448" cy="2581599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receberam atenção à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67,4%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avaliam satisfatoriamente, com menções positivas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 A soma de Muito Ruim e Ruim chegam 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8,4%,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com isso, observamos que o maior índice de não satisfação está concentrado no gradiente Regular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24,3%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positivas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30,2pp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indicando risco de migração de satisfação para não satisfação.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a variação entre os gêneros é pequena ficando dentro da margem de erro, logo não é possível dizer que há um gênero com melhor resultado que outro.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os mais satisfeitos são os beneficiários com Mais de 65 anos,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81,6%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Já os menos satisfeitos são respondentes De 26 a 35 anos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57,5%.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0C000000}"/>
              </a:ext>
            </a:extLst>
          </p:cNvPr>
          <p:cNvSpPr/>
          <p:nvPr/>
        </p:nvSpPr>
        <p:spPr>
          <a:xfrm>
            <a:off x="2694888" y="1965062"/>
            <a:ext cx="1536534" cy="264956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944EC667-562C-499E-B5E6-46A57699993A}"/>
              </a:ext>
            </a:extLst>
          </p:cNvPr>
          <p:cNvSpPr/>
          <p:nvPr/>
        </p:nvSpPr>
        <p:spPr>
          <a:xfrm>
            <a:off x="9134903" y="2503055"/>
            <a:ext cx="2845068" cy="2520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D08A10EE-E18F-4977-988A-644C7719CBF8}"/>
              </a:ext>
            </a:extLst>
          </p:cNvPr>
          <p:cNvSpPr/>
          <p:nvPr/>
        </p:nvSpPr>
        <p:spPr>
          <a:xfrm>
            <a:off x="9134903" y="3529297"/>
            <a:ext cx="2845068" cy="258101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0C80035A-D6AB-4680-82CC-1524846DE0F5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50" name="Gráfico 49" descr="Estetoscópio com preenchimento sólido">
            <a:extLst>
              <a:ext uri="{FF2B5EF4-FFF2-40B4-BE49-F238E27FC236}">
                <a16:creationId xmlns:a16="http://schemas.microsoft.com/office/drawing/2014/main" id="{7429743C-D04E-4F14-A057-199023C2D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6969FA7-E881-4CF8-90BA-1524F440F9EF}"/>
              </a:ext>
            </a:extLst>
          </p:cNvPr>
          <p:cNvSpPr txBox="1"/>
          <p:nvPr/>
        </p:nvSpPr>
        <p:spPr>
          <a:xfrm>
            <a:off x="557922" y="242564"/>
            <a:ext cx="4848965" cy="658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Hospitais, Clínicas, </a:t>
            </a:r>
            <a:r>
              <a:rPr lang="pt-BR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etc</a:t>
            </a:r>
            <a:endParaRPr lang="pt-B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" name="Círculo Q4">
            <a:extLst>
              <a:ext uri="{FF2B5EF4-FFF2-40B4-BE49-F238E27FC236}">
                <a16:creationId xmlns:a16="http://schemas.microsoft.com/office/drawing/2014/main" id="{BF5DC169-89EF-4922-A1AD-B14DB1D347AC}"/>
              </a:ext>
            </a:extLst>
          </p:cNvPr>
          <p:cNvSpPr/>
          <p:nvPr/>
        </p:nvSpPr>
        <p:spPr>
          <a:xfrm>
            <a:off x="3129403" y="1677657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4404DD-D626-43C4-957F-16DB64810B5B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67,4</a:t>
            </a:fld>
            <a:endParaRPr lang="pt-BR" sz="1800" b="1">
              <a:solidFill>
                <a:schemeClr val="bg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2EC7F7C9-833A-4242-BC21-E89FDD8BD1B4}"/>
              </a:ext>
            </a:extLst>
          </p:cNvPr>
          <p:cNvGrpSpPr/>
          <p:nvPr/>
        </p:nvGrpSpPr>
        <p:grpSpPr>
          <a:xfrm>
            <a:off x="6610218" y="1576417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17995335-6239-4195-BA99-B1549D85D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B676FA64-688E-493D-AC01-B808A6C0D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9830CE51-37DA-4BE8-8766-A62BB5DD97E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10326008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</p:grpSp>
      <p:pic>
        <p:nvPicPr>
          <p:cNvPr id="27" name="Gráfico 26" descr="Fala com preenchimento sólido">
            <a:extLst>
              <a:ext uri="{FF2B5EF4-FFF2-40B4-BE49-F238E27FC236}">
                <a16:creationId xmlns:a16="http://schemas.microsoft.com/office/drawing/2014/main" id="{2DF554B4-9E54-4F34-80E7-2364C9C3D5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76977" y="3716506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6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A1DE04-5B55-4231-89D1-977C62DE6C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490420"/>
              </p:ext>
            </p:extLst>
          </p:nvPr>
        </p:nvGraphicFramePr>
        <p:xfrm>
          <a:off x="-4610" y="1873697"/>
          <a:ext cx="4445794" cy="301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2571" y="1107750"/>
            <a:ext cx="10618591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4 - Nos últimos 12 meses, como você avalia toda a atenção em saúde recebida de seu plano odontológico (por exemplo: atendimento em hospitais, médicos, laboratórios, clínicas, dentistas, fisioterapeutas, nutricionistas, psicólogos e outros)?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604613"/>
              </p:ext>
            </p:extLst>
          </p:nvPr>
        </p:nvGraphicFramePr>
        <p:xfrm>
          <a:off x="9134903" y="1965062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63,4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62,7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33" name="Seta para a Direita 134">
            <a:extLst>
              <a:ext uri="{FF2B5EF4-FFF2-40B4-BE49-F238E27FC236}">
                <a16:creationId xmlns:a16="http://schemas.microsoft.com/office/drawing/2014/main" id="{354E2A86-F412-48AD-94F1-0319D6AE1D73}"/>
              </a:ext>
            </a:extLst>
          </p:cNvPr>
          <p:cNvSpPr/>
          <p:nvPr/>
        </p:nvSpPr>
        <p:spPr>
          <a:xfrm>
            <a:off x="877916" y="1551054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9D0327F1-7B64-4C70-80D3-2456F9107F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263667"/>
              </p:ext>
            </p:extLst>
          </p:nvPr>
        </p:nvGraphicFramePr>
        <p:xfrm>
          <a:off x="119352" y="5080321"/>
          <a:ext cx="5837546" cy="847725"/>
        </p:xfrm>
        <a:graphic>
          <a:graphicData uri="http://schemas.openxmlformats.org/drawingml/2006/table">
            <a:tbl>
              <a:tblPr/>
              <a:tblGrid>
                <a:gridCol w="5837546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 = Nos últimos 12 meses não recebi atenção em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D62A1659-F1D5-4C5B-BBF7-3ECAF64C7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960764"/>
              </p:ext>
            </p:extLst>
          </p:nvPr>
        </p:nvGraphicFramePr>
        <p:xfrm>
          <a:off x="137813" y="4304442"/>
          <a:ext cx="5796000" cy="72672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2001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recebi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0335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03358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60" name="Retângulo 59">
            <a:extLst>
              <a:ext uri="{FF2B5EF4-FFF2-40B4-BE49-F238E27FC236}">
                <a16:creationId xmlns:a16="http://schemas.microsoft.com/office/drawing/2014/main" id="{F7E4B66B-8C16-42F9-A5A4-2224BE821C62}"/>
              </a:ext>
            </a:extLst>
          </p:cNvPr>
          <p:cNvSpPr/>
          <p:nvPr/>
        </p:nvSpPr>
        <p:spPr>
          <a:xfrm>
            <a:off x="6502739" y="4128813"/>
            <a:ext cx="5551448" cy="253901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receberam atenção à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73,4%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avaliam satisfatoriamente, com menções positivas (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 A soma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Ruim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chegam a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10,1%,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com isso, observamos que o maior índice de não satisfação está concentrado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16,5%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positivas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31pp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indicando risco de migração de satisfação para não satisfação.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Masculino é o que melhor avalia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77,7%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das menções. Por faixa etária os mais satisfeitos são os beneficiários De 18 a 25 anos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96%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das menções. Já os menos satisfeitos são o público De 46 a 55 anos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62,7%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0C000000}"/>
              </a:ext>
            </a:extLst>
          </p:cNvPr>
          <p:cNvSpPr/>
          <p:nvPr/>
        </p:nvSpPr>
        <p:spPr>
          <a:xfrm>
            <a:off x="2701917" y="1965062"/>
            <a:ext cx="1532460" cy="2651031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pic>
        <p:nvPicPr>
          <p:cNvPr id="26" name="Gráfico 2" descr="Dente">
            <a:extLst>
              <a:ext uri="{FF2B5EF4-FFF2-40B4-BE49-F238E27FC236}">
                <a16:creationId xmlns:a16="http://schemas.microsoft.com/office/drawing/2014/main" id="{F6F8CA91-274E-4891-9534-DBAA39EA7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id="{F97CD626-10E8-4CAE-9B96-7CBA9115FA69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12478C28-57B8-4B8D-BCAE-99727271C099}"/>
              </a:ext>
            </a:extLst>
          </p:cNvPr>
          <p:cNvSpPr/>
          <p:nvPr/>
        </p:nvSpPr>
        <p:spPr>
          <a:xfrm>
            <a:off x="9131373" y="3012355"/>
            <a:ext cx="2848466" cy="266684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A06E177F-71EB-4F3D-BC9E-B3705E73F928}"/>
              </a:ext>
            </a:extLst>
          </p:cNvPr>
          <p:cNvSpPr/>
          <p:nvPr/>
        </p:nvSpPr>
        <p:spPr>
          <a:xfrm>
            <a:off x="9131373" y="2222034"/>
            <a:ext cx="2848466" cy="266684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6051FB3-05C4-48D1-7765-448243DCB587}"/>
              </a:ext>
            </a:extLst>
          </p:cNvPr>
          <p:cNvSpPr txBox="1"/>
          <p:nvPr/>
        </p:nvSpPr>
        <p:spPr>
          <a:xfrm>
            <a:off x="557922" y="242564"/>
            <a:ext cx="4848965" cy="658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Hospitais, Clínicas, </a:t>
            </a:r>
            <a:r>
              <a:rPr lang="pt-BR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etc</a:t>
            </a:r>
            <a:endParaRPr lang="pt-B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" name="Círculo Q4">
            <a:extLst>
              <a:ext uri="{FF2B5EF4-FFF2-40B4-BE49-F238E27FC236}">
                <a16:creationId xmlns:a16="http://schemas.microsoft.com/office/drawing/2014/main" id="{BF5DC169-89EF-4922-A1AD-B14DB1D347AC}"/>
              </a:ext>
            </a:extLst>
          </p:cNvPr>
          <p:cNvSpPr/>
          <p:nvPr/>
        </p:nvSpPr>
        <p:spPr>
          <a:xfrm>
            <a:off x="3134395" y="1685697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4404DD-D626-43C4-957F-16DB64810B5B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73,4</a:t>
            </a:fld>
            <a:endParaRPr lang="pt-BR" sz="1800" b="1" dirty="0">
              <a:solidFill>
                <a:schemeClr val="bg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2EC7F7C9-833A-4242-BC21-E89FDD8BD1B4}"/>
              </a:ext>
            </a:extLst>
          </p:cNvPr>
          <p:cNvGrpSpPr/>
          <p:nvPr/>
        </p:nvGrpSpPr>
        <p:grpSpPr>
          <a:xfrm>
            <a:off x="6721209" y="1743237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17995335-6239-4195-BA99-B1549D85D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B676FA64-688E-493D-AC01-B808A6C0D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9830CE51-37DA-4BE8-8766-A62BB5DD97E1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27" name="Gráfico 26" descr="Fala com preenchimento sólido">
            <a:extLst>
              <a:ext uri="{FF2B5EF4-FFF2-40B4-BE49-F238E27FC236}">
                <a16:creationId xmlns:a16="http://schemas.microsoft.com/office/drawing/2014/main" id="{2DF554B4-9E54-4F34-80E7-2364C9C3D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65727" y="3742074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9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048957"/>
              </p:ext>
            </p:extLst>
          </p:nvPr>
        </p:nvGraphicFramePr>
        <p:xfrm>
          <a:off x="9090248" y="1895993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54,8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52,6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64,6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25" name="Retângulo 24">
            <a:extLst>
              <a:ext uri="{FF2B5EF4-FFF2-40B4-BE49-F238E27FC236}">
                <a16:creationId xmlns:a16="http://schemas.microsoft.com/office/drawing/2014/main" id="{3D129360-5D3C-4A9F-AFF8-CDC70ACC5F01}"/>
              </a:ext>
            </a:extLst>
          </p:cNvPr>
          <p:cNvSpPr/>
          <p:nvPr/>
        </p:nvSpPr>
        <p:spPr>
          <a:xfrm>
            <a:off x="6065254" y="4165665"/>
            <a:ext cx="5873460" cy="2376000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acessaram a lista de prestadores de serviços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57,7%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avaliaram positivamente com Bom e Muito bom. A opção Muito ruim obteve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6,0%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o gradiente Regular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24,3%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33,3pp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as menções positivas, o que indica risco de migração de satisfação para não satisfação.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perfil, o público Masculino avaliou o atributo com maior percentual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60,9%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satisfação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 os beneficiários De 18 a 25 anos são os que estão mais satisfeitos,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67,5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% e o público De 46 a 55 anos, 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52,6%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 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79200" y="1087200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5 - Como você avalia a facilidade de acesso à lista de prestadores de serviços credenciados pelo seu plano (por exemplo: médico, dentistas, psicólogos, fisioterapeutas, hospitais, laboratórios e outros) por meio físico ou digital (por exemplo: guia médico, livro, aplicativo de celular, site na internet)?</a:t>
            </a: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579973"/>
              </p:ext>
            </p:extLst>
          </p:nvPr>
        </p:nvGraphicFramePr>
        <p:xfrm>
          <a:off x="79200" y="4503807"/>
          <a:ext cx="5796000" cy="781441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0000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808282" y="1774107"/>
            <a:ext cx="1737764" cy="82800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418766"/>
              </p:ext>
            </p:extLst>
          </p:nvPr>
        </p:nvGraphicFramePr>
        <p:xfrm>
          <a:off x="79200" y="5287922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683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3,75.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Nunca acessei a lista de prestadores de serviços credenciados: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2" name="Retângulo 31">
            <a:extLst>
              <a:ext uri="{FF2B5EF4-FFF2-40B4-BE49-F238E27FC236}">
                <a16:creationId xmlns:a16="http://schemas.microsoft.com/office/drawing/2014/main" id="{00000000-0008-0000-0500-000012000000}"/>
              </a:ext>
            </a:extLst>
          </p:cNvPr>
          <p:cNvSpPr/>
          <p:nvPr/>
        </p:nvSpPr>
        <p:spPr>
          <a:xfrm>
            <a:off x="2673567" y="2164196"/>
            <a:ext cx="1497311" cy="262740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5BDF6940-0E2E-4439-BC92-8104789CF03E}"/>
              </a:ext>
            </a:extLst>
          </p:cNvPr>
          <p:cNvSpPr/>
          <p:nvPr/>
        </p:nvSpPr>
        <p:spPr>
          <a:xfrm>
            <a:off x="9090247" y="2164196"/>
            <a:ext cx="2848465" cy="245499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56DA0440-233F-48EA-96D9-E8350C5A3DA2}"/>
              </a:ext>
            </a:extLst>
          </p:cNvPr>
          <p:cNvSpPr/>
          <p:nvPr/>
        </p:nvSpPr>
        <p:spPr>
          <a:xfrm>
            <a:off x="9090247" y="2946393"/>
            <a:ext cx="2848464" cy="24549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BCB566F-437A-933F-727D-AA7C64C17309}"/>
              </a:ext>
            </a:extLst>
          </p:cNvPr>
          <p:cNvSpPr txBox="1"/>
          <p:nvPr/>
        </p:nvSpPr>
        <p:spPr>
          <a:xfrm>
            <a:off x="557922" y="242563"/>
            <a:ext cx="4040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Lista de Prestadores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A5D10D1-02F4-4A17-88CD-0D38AB90F4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894838"/>
              </p:ext>
            </p:extLst>
          </p:nvPr>
        </p:nvGraphicFramePr>
        <p:xfrm>
          <a:off x="-63417" y="2406759"/>
          <a:ext cx="4433887" cy="2663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írculo Q5">
            <a:extLst>
              <a:ext uri="{FF2B5EF4-FFF2-40B4-BE49-F238E27FC236}">
                <a16:creationId xmlns:a16="http://schemas.microsoft.com/office/drawing/2014/main" id="{E8024A0E-6C0A-4EE8-BE66-2590EFAFCB92}"/>
              </a:ext>
            </a:extLst>
          </p:cNvPr>
          <p:cNvSpPr/>
          <p:nvPr/>
        </p:nvSpPr>
        <p:spPr>
          <a:xfrm>
            <a:off x="3102340" y="1832324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EC58776-54D6-48E1-BCA2-76D3FE398B09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57,7</a:t>
            </a:fld>
            <a:endParaRPr lang="pt-BR" sz="1800" b="1" dirty="0">
              <a:solidFill>
                <a:schemeClr val="bg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C23B0C4-4C89-4749-89B7-0072C68B73F7}"/>
              </a:ext>
            </a:extLst>
          </p:cNvPr>
          <p:cNvGrpSpPr/>
          <p:nvPr/>
        </p:nvGrpSpPr>
        <p:grpSpPr>
          <a:xfrm>
            <a:off x="6542809" y="1623599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E0F922B6-2453-4C34-B0AF-AB3012FE6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28518B63-F085-48A7-916D-AE6DF2A9A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2AEA3836-F563-4068-B93A-206E511AB7E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68672268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24417" y="3758717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6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A5D10D1-02F4-4A17-88CD-0D38AB90F4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958666"/>
              </p:ext>
            </p:extLst>
          </p:nvPr>
        </p:nvGraphicFramePr>
        <p:xfrm>
          <a:off x="-118009" y="2316882"/>
          <a:ext cx="4433887" cy="2696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9279" y="1051435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5 - Como você avalia a facilidade de acesso à lista de prestadores de serviços credenciados pelo seu plano de saúde (por exemplo: médico, dentistas, psicólogos, fisioterapeutas, hospitais, laboratórios e outros) por meio físico ou digital (por exemplo: guia médico, livro, aplicativo de celular, site na internet)?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898303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44,4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CD3D60FD-E649-4758-B9DE-25EE8706F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085402"/>
              </p:ext>
            </p:extLst>
          </p:nvPr>
        </p:nvGraphicFramePr>
        <p:xfrm>
          <a:off x="23569" y="4477909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5" name="Tabela 34">
            <a:extLst>
              <a:ext uri="{FF2B5EF4-FFF2-40B4-BE49-F238E27FC236}">
                <a16:creationId xmlns:a16="http://schemas.microsoft.com/office/drawing/2014/main" id="{CE97750B-A876-48F7-B1E0-3D2200D6F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949718"/>
              </p:ext>
            </p:extLst>
          </p:nvPr>
        </p:nvGraphicFramePr>
        <p:xfrm>
          <a:off x="89302" y="5219391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5,14.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Nunca acessei a lista de prestadores de serviços credenciados: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6" name="Seta para a Direita 134">
            <a:extLst>
              <a:ext uri="{FF2B5EF4-FFF2-40B4-BE49-F238E27FC236}">
                <a16:creationId xmlns:a16="http://schemas.microsoft.com/office/drawing/2014/main" id="{27D4236C-8D34-40DD-949A-5949DD8BA722}"/>
              </a:ext>
            </a:extLst>
          </p:cNvPr>
          <p:cNvSpPr/>
          <p:nvPr/>
        </p:nvSpPr>
        <p:spPr>
          <a:xfrm>
            <a:off x="717594" y="1722727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7CC57F56-F1B9-4E58-9961-68B63AC4B20D}"/>
              </a:ext>
            </a:extLst>
          </p:cNvPr>
          <p:cNvSpPr/>
          <p:nvPr/>
        </p:nvSpPr>
        <p:spPr>
          <a:xfrm>
            <a:off x="6768947" y="4050116"/>
            <a:ext cx="5446944" cy="2581371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acessaram a lista de prestadores de serviços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54,1%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entrevistados avaliaram positivamente este atributo, com Bom e Muito bom.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 opção Muito ruim obteve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o gradiente Regular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28,8%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32,1pp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as menções positivas, o que indica risco de migração de satisfação para não satisfação.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perfil, o público Masculino avaliou o atributo com maior percentual, sendo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55,9%.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 os beneficiários com Mais de 65 anos são os que estão mais satisfeitos,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66,7%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na avaliação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 público De 46 a 55 anos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44,4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% de satisfação.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12000000}"/>
              </a:ext>
            </a:extLst>
          </p:cNvPr>
          <p:cNvSpPr/>
          <p:nvPr/>
        </p:nvSpPr>
        <p:spPr>
          <a:xfrm>
            <a:off x="2648678" y="2209562"/>
            <a:ext cx="1424573" cy="2579022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87556688-3A46-41D7-B974-24A495A003BF}"/>
              </a:ext>
            </a:extLst>
          </p:cNvPr>
          <p:cNvSpPr/>
          <p:nvPr/>
        </p:nvSpPr>
        <p:spPr>
          <a:xfrm>
            <a:off x="9090248" y="3090741"/>
            <a:ext cx="2845068" cy="258102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92AAF353-A41D-47F7-A4CE-630DE25D4224}"/>
              </a:ext>
            </a:extLst>
          </p:cNvPr>
          <p:cNvSpPr/>
          <p:nvPr/>
        </p:nvSpPr>
        <p:spPr>
          <a:xfrm>
            <a:off x="9090248" y="3606639"/>
            <a:ext cx="2845068" cy="258101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9EE26C43-B51C-4E1E-8735-909A23695A51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44" name="Gráfico 43" descr="Estetoscópio com preenchimento sólido">
            <a:extLst>
              <a:ext uri="{FF2B5EF4-FFF2-40B4-BE49-F238E27FC236}">
                <a16:creationId xmlns:a16="http://schemas.microsoft.com/office/drawing/2014/main" id="{4BCE7E86-E72B-4B19-8D8E-2FC8DD63F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AB9A4D1-053A-E46A-AA06-52284DB256EB}"/>
              </a:ext>
            </a:extLst>
          </p:cNvPr>
          <p:cNvSpPr txBox="1"/>
          <p:nvPr/>
        </p:nvSpPr>
        <p:spPr>
          <a:xfrm>
            <a:off x="557922" y="242563"/>
            <a:ext cx="4040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Lista de Prestadores</a:t>
            </a:r>
          </a:p>
        </p:txBody>
      </p:sp>
      <p:sp>
        <p:nvSpPr>
          <p:cNvPr id="4" name="Círculo Q5">
            <a:extLst>
              <a:ext uri="{FF2B5EF4-FFF2-40B4-BE49-F238E27FC236}">
                <a16:creationId xmlns:a16="http://schemas.microsoft.com/office/drawing/2014/main" id="{E8024A0E-6C0A-4EE8-BE66-2590EFAFCB92}"/>
              </a:ext>
            </a:extLst>
          </p:cNvPr>
          <p:cNvSpPr/>
          <p:nvPr/>
        </p:nvSpPr>
        <p:spPr>
          <a:xfrm>
            <a:off x="3032954" y="1859687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EC58776-54D6-48E1-BCA2-76D3FE398B09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54,1</a:t>
            </a:fld>
            <a:endParaRPr lang="pt-BR" sz="1800" b="1">
              <a:solidFill>
                <a:schemeClr val="bg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C23B0C4-4C89-4749-89B7-0072C68B73F7}"/>
              </a:ext>
            </a:extLst>
          </p:cNvPr>
          <p:cNvGrpSpPr/>
          <p:nvPr/>
        </p:nvGrpSpPr>
        <p:grpSpPr>
          <a:xfrm>
            <a:off x="6750647" y="1661171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E0F922B6-2453-4C34-B0AF-AB3012FE6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28518B63-F085-48A7-916D-AE6DF2A9A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2AEA3836-F563-4068-B93A-206E511AB7E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86985842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29" name="Gráfico 28" descr="Fala com preenchimento sólido">
            <a:extLst>
              <a:ext uri="{FF2B5EF4-FFF2-40B4-BE49-F238E27FC236}">
                <a16:creationId xmlns:a16="http://schemas.microsoft.com/office/drawing/2014/main" id="{B64DB347-BCBC-4CA2-B09F-F4E00B5944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59030" y="3735689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3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9279" y="1051435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5 - Como você avalia a facilidade de acesso à lista de prestadores de serviços credenciados pelo seu plano odontológico (por exemplo: médico, dentistas, psicólogos, fisioterapeutas, hospitais, laboratórios e outros) por meio físico ou digital (por exemplo: guia médico, livro, aplicativo de celular, site na internet)?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61816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58,8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CD3D60FD-E649-4758-B9DE-25EE8706F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695122"/>
              </p:ext>
            </p:extLst>
          </p:nvPr>
        </p:nvGraphicFramePr>
        <p:xfrm>
          <a:off x="23569" y="4477909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5" name="Tabela 34">
            <a:extLst>
              <a:ext uri="{FF2B5EF4-FFF2-40B4-BE49-F238E27FC236}">
                <a16:creationId xmlns:a16="http://schemas.microsoft.com/office/drawing/2014/main" id="{CE97750B-A876-48F7-B1E0-3D2200D6F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913212"/>
              </p:ext>
            </p:extLst>
          </p:nvPr>
        </p:nvGraphicFramePr>
        <p:xfrm>
          <a:off x="123630" y="5644093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5,49.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Nunca acessei a lista de prestadores de serviços credenciados: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6" name="Seta para a Direita 134">
            <a:extLst>
              <a:ext uri="{FF2B5EF4-FFF2-40B4-BE49-F238E27FC236}">
                <a16:creationId xmlns:a16="http://schemas.microsoft.com/office/drawing/2014/main" id="{27D4236C-8D34-40DD-949A-5949DD8BA722}"/>
              </a:ext>
            </a:extLst>
          </p:cNvPr>
          <p:cNvSpPr/>
          <p:nvPr/>
        </p:nvSpPr>
        <p:spPr>
          <a:xfrm>
            <a:off x="698832" y="1710268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7CC57F56-F1B9-4E58-9961-68B63AC4B20D}"/>
              </a:ext>
            </a:extLst>
          </p:cNvPr>
          <p:cNvSpPr/>
          <p:nvPr/>
        </p:nvSpPr>
        <p:spPr>
          <a:xfrm>
            <a:off x="6578353" y="4136994"/>
            <a:ext cx="5446944" cy="2581371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acessaram a lista de prestadores de serviços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61,8%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avaliaram positivamente este atributo com Bom e Muito bom.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 opção Muito ruim obteve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5,0% e 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gradiente Regular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19,1%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34,8pp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as menções positivas, o que indica risco de migração de satisfação para não satisfação.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perfil, o público Masculino avaliou o atributo com maior percentual, sendo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65,8%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 os beneficiários De 18 a 25 anos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 Já o público De 36 a 45 anos, avaliou 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58,8%.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12000000}"/>
              </a:ext>
            </a:extLst>
          </p:cNvPr>
          <p:cNvSpPr/>
          <p:nvPr/>
        </p:nvSpPr>
        <p:spPr>
          <a:xfrm>
            <a:off x="2604338" y="2125255"/>
            <a:ext cx="1502088" cy="2637902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pic>
        <p:nvPicPr>
          <p:cNvPr id="26" name="Gráfico 2" descr="Dente">
            <a:extLst>
              <a:ext uri="{FF2B5EF4-FFF2-40B4-BE49-F238E27FC236}">
                <a16:creationId xmlns:a16="http://schemas.microsoft.com/office/drawing/2014/main" id="{16C7C0D6-C305-4FD6-A0B2-84B961135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2B866EA9-5A7F-4845-9949-A3DC2D27DB3A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1B89A5C1-0C56-4605-A0B8-307D7CF9CE46}"/>
              </a:ext>
            </a:extLst>
          </p:cNvPr>
          <p:cNvSpPr/>
          <p:nvPr/>
        </p:nvSpPr>
        <p:spPr>
          <a:xfrm>
            <a:off x="9102494" y="2821899"/>
            <a:ext cx="2848466" cy="266684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B4E923DA-175E-4496-BC46-3C7DC2CD383E}"/>
              </a:ext>
            </a:extLst>
          </p:cNvPr>
          <p:cNvSpPr/>
          <p:nvPr/>
        </p:nvSpPr>
        <p:spPr>
          <a:xfrm>
            <a:off x="9090248" y="2304146"/>
            <a:ext cx="2848466" cy="266684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21151A2-0A21-861D-88A9-BC2CE678BBAE}"/>
              </a:ext>
            </a:extLst>
          </p:cNvPr>
          <p:cNvSpPr txBox="1"/>
          <p:nvPr/>
        </p:nvSpPr>
        <p:spPr>
          <a:xfrm>
            <a:off x="557922" y="242563"/>
            <a:ext cx="4040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Lista de Prestadores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A5D10D1-02F4-4A17-88CD-0D38AB90F4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8088246"/>
              </p:ext>
            </p:extLst>
          </p:nvPr>
        </p:nvGraphicFramePr>
        <p:xfrm>
          <a:off x="-122820" y="2365981"/>
          <a:ext cx="4433887" cy="2711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írculo Q5">
            <a:extLst>
              <a:ext uri="{FF2B5EF4-FFF2-40B4-BE49-F238E27FC236}">
                <a16:creationId xmlns:a16="http://schemas.microsoft.com/office/drawing/2014/main" id="{E8024A0E-6C0A-4EE8-BE66-2590EFAFCB92}"/>
              </a:ext>
            </a:extLst>
          </p:cNvPr>
          <p:cNvSpPr/>
          <p:nvPr/>
        </p:nvSpPr>
        <p:spPr>
          <a:xfrm>
            <a:off x="3021630" y="1798433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EC58776-54D6-48E1-BCA2-76D3FE398B09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61,8</a:t>
            </a:fld>
            <a:endParaRPr lang="pt-BR" sz="1800" b="1">
              <a:solidFill>
                <a:schemeClr val="bg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C23B0C4-4C89-4749-89B7-0072C68B73F7}"/>
              </a:ext>
            </a:extLst>
          </p:cNvPr>
          <p:cNvGrpSpPr/>
          <p:nvPr/>
        </p:nvGrpSpPr>
        <p:grpSpPr>
          <a:xfrm>
            <a:off x="6681849" y="1710268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E0F922B6-2453-4C34-B0AF-AB3012FE6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28518B63-F085-48A7-916D-AE6DF2A9A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2AEA3836-F563-4068-B93A-206E511AB7E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33916906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29" name="Gráfico 28" descr="Fala com preenchimento sólido">
            <a:extLst>
              <a:ext uri="{FF2B5EF4-FFF2-40B4-BE49-F238E27FC236}">
                <a16:creationId xmlns:a16="http://schemas.microsoft.com/office/drawing/2014/main" id="{B64DB347-BCBC-4CA2-B09F-F4E00B5944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44503" y="3708409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2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353244"/>
              </p:ext>
            </p:extLst>
          </p:nvPr>
        </p:nvGraphicFramePr>
        <p:xfrm>
          <a:off x="9083180" y="1893318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78,6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59,0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64,8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53,7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63,2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25" name="Retângulo 24">
            <a:extLst>
              <a:ext uri="{FF2B5EF4-FFF2-40B4-BE49-F238E27FC236}">
                <a16:creationId xmlns:a16="http://schemas.microsoft.com/office/drawing/2014/main" id="{3D129360-5D3C-4A9F-AFF8-CDC70ACC5F01}"/>
              </a:ext>
            </a:extLst>
          </p:cNvPr>
          <p:cNvSpPr/>
          <p:nvPr/>
        </p:nvSpPr>
        <p:spPr>
          <a:xfrm>
            <a:off x="6065254" y="4165665"/>
            <a:ext cx="5873460" cy="2376000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acessaram o plano de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62,5%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avaliaram com menções de Bom e Muito bom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4,9%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a menção Muito ruim. O gradiente Regular 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23,8%. 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31,3pp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as menções positivas, indicando risco de migração da satisfação para não satisfação.</a:t>
            </a: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alisando por perfil, o público Masculino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é o que melhor avaliou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65,2% 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 os mais satisfeitos são os beneficiários De 18 a 25 anos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78,6%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satisfação. Os beneficiários De 46 a 55 anos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53,7%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79200" y="1087200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6 - Nos últimos 12 meses, quando você acessou seu plano (exemplos de acesso: SAC – serviço de apoio ao cliente, presencial, aplicativo de celular, sítio institucional da operadora na internet ou por meio eletrônico ) como você avalia seu atendimento, considerando o acesso às informações de que precisava?</a:t>
            </a: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549398"/>
              </p:ext>
            </p:extLst>
          </p:nvPr>
        </p:nvGraphicFramePr>
        <p:xfrm>
          <a:off x="79200" y="4503807"/>
          <a:ext cx="5796000" cy="781441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0000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870290" y="1768514"/>
            <a:ext cx="1737764" cy="82800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4507" y="3769506"/>
            <a:ext cx="638645" cy="638645"/>
          </a:xfrm>
          <a:prstGeom prst="rect">
            <a:avLst/>
          </a:prstGeom>
        </p:spPr>
      </p:pic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404982"/>
              </p:ext>
            </p:extLst>
          </p:nvPr>
        </p:nvGraphicFramePr>
        <p:xfrm>
          <a:off x="123881" y="5494659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672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3,78.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Nos últimos 12 meses não acessei meu plano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96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29" name="Retângulo 28">
            <a:extLst>
              <a:ext uri="{FF2B5EF4-FFF2-40B4-BE49-F238E27FC236}">
                <a16:creationId xmlns:a16="http://schemas.microsoft.com/office/drawing/2014/main" id="{00000000-0008-0000-0500-000016000000}"/>
              </a:ext>
            </a:extLst>
          </p:cNvPr>
          <p:cNvSpPr/>
          <p:nvPr/>
        </p:nvSpPr>
        <p:spPr>
          <a:xfrm>
            <a:off x="2681102" y="2155370"/>
            <a:ext cx="1517674" cy="2646641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A550DF0-2E8B-4342-9BF9-3D1F1C043ED1}"/>
              </a:ext>
            </a:extLst>
          </p:cNvPr>
          <p:cNvSpPr/>
          <p:nvPr/>
        </p:nvSpPr>
        <p:spPr>
          <a:xfrm>
            <a:off x="9097316" y="2155370"/>
            <a:ext cx="2848466" cy="250754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1A457302-C4B1-4E08-95F1-07DE55E54C77}"/>
              </a:ext>
            </a:extLst>
          </p:cNvPr>
          <p:cNvSpPr/>
          <p:nvPr/>
        </p:nvSpPr>
        <p:spPr>
          <a:xfrm>
            <a:off x="9097316" y="2942923"/>
            <a:ext cx="2834330" cy="250754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66CE292-9FE1-FA7A-51A7-1BBCCA781351}"/>
              </a:ext>
            </a:extLst>
          </p:cNvPr>
          <p:cNvSpPr txBox="1"/>
          <p:nvPr/>
        </p:nvSpPr>
        <p:spPr>
          <a:xfrm>
            <a:off x="557922" y="242564"/>
            <a:ext cx="5404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Atendimento - Informação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6BE90BD-D3B1-45E5-8D3A-5E39D89480E1}"/>
              </a:ext>
            </a:extLst>
          </p:cNvPr>
          <p:cNvGrpSpPr/>
          <p:nvPr/>
        </p:nvGrpSpPr>
        <p:grpSpPr>
          <a:xfrm>
            <a:off x="6593585" y="1754922"/>
            <a:ext cx="2408399" cy="2376001"/>
            <a:chOff x="0" y="-1"/>
            <a:chExt cx="2237239" cy="2543175"/>
          </a:xfrm>
        </p:grpSpPr>
        <p:pic>
          <p:nvPicPr>
            <p:cNvPr id="4" name="Imagem 3" descr="Free vector graphic: Silhouette, Man, Women'S - Free Image ...">
              <a:extLst>
                <a:ext uri="{FF2B5EF4-FFF2-40B4-BE49-F238E27FC236}">
                  <a16:creationId xmlns:a16="http://schemas.microsoft.com/office/drawing/2014/main" id="{805EFE77-4BAC-4009-AFE0-89E233F24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5" name="Imagem 4" descr="Free vector graphic: Silhouette, Man, Women'S - Free Image ...">
              <a:extLst>
                <a:ext uri="{FF2B5EF4-FFF2-40B4-BE49-F238E27FC236}">
                  <a16:creationId xmlns:a16="http://schemas.microsoft.com/office/drawing/2014/main" id="{8CED483F-CD90-472F-ABE3-49BC8EAD3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6" name="Gráfico 5">
              <a:extLst>
                <a:ext uri="{FF2B5EF4-FFF2-40B4-BE49-F238E27FC236}">
                  <a16:creationId xmlns:a16="http://schemas.microsoft.com/office/drawing/2014/main" id="{6BAAC468-9580-4B3A-965B-45B2B46FF50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47709343"/>
                </p:ext>
              </p:extLst>
            </p:nvPr>
          </p:nvGraphicFramePr>
          <p:xfrm>
            <a:off x="0" y="-1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1E8DBDBD-C5BA-4BC8-B417-65C1CECF95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353349"/>
              </p:ext>
            </p:extLst>
          </p:nvPr>
        </p:nvGraphicFramePr>
        <p:xfrm>
          <a:off x="-81557" y="2529755"/>
          <a:ext cx="4457729" cy="2529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Círculo Q6">
            <a:extLst>
              <a:ext uri="{FF2B5EF4-FFF2-40B4-BE49-F238E27FC236}">
                <a16:creationId xmlns:a16="http://schemas.microsoft.com/office/drawing/2014/main" id="{902912CA-9455-4C52-B0BA-D6679AFC32DC}"/>
              </a:ext>
            </a:extLst>
          </p:cNvPr>
          <p:cNvSpPr/>
          <p:nvPr/>
        </p:nvSpPr>
        <p:spPr>
          <a:xfrm>
            <a:off x="3113957" y="1850642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4267E6-8E51-4567-8950-9F64028B0C1A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62,5</a:t>
            </a:fld>
            <a:endParaRPr lang="pt-BR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96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tângulo 56">
            <a:extLst>
              <a:ext uri="{FF2B5EF4-FFF2-40B4-BE49-F238E27FC236}">
                <a16:creationId xmlns:a16="http://schemas.microsoft.com/office/drawing/2014/main" id="{7C9FE2F1-2677-4DEE-913B-A507EE43B9BB}"/>
              </a:ext>
            </a:extLst>
          </p:cNvPr>
          <p:cNvSpPr/>
          <p:nvPr/>
        </p:nvSpPr>
        <p:spPr>
          <a:xfrm>
            <a:off x="417600" y="1465458"/>
            <a:ext cx="3089472" cy="186204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5000" b="1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805</a:t>
            </a:r>
          </a:p>
          <a:p>
            <a:pPr algn="ctr"/>
            <a:r>
              <a:rPr lang="pt-BR" sz="1400" spc="300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ENTREVISTADOS</a:t>
            </a:r>
          </a:p>
          <a:p>
            <a:pPr algn="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Nível de Confiança: 95,0%</a:t>
            </a: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Margem de Erro: 3,45%</a:t>
            </a:r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pt-BR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1A242337-D055-4EFA-B4E6-8BCBC93F22FC}"/>
              </a:ext>
            </a:extLst>
          </p:cNvPr>
          <p:cNvSpPr txBox="1"/>
          <p:nvPr/>
        </p:nvSpPr>
        <p:spPr>
          <a:xfrm>
            <a:off x="0" y="6488721"/>
            <a:ext cx="6785113" cy="369279"/>
          </a:xfrm>
          <a:prstGeom prst="rect">
            <a:avLst/>
          </a:prstGeom>
          <a:noFill/>
        </p:spPr>
        <p:txBody>
          <a:bodyPr wrap="square" lIns="91390" tIns="45694" rIns="91390" bIns="45694" rtlCol="0">
            <a:spAutoFit/>
          </a:bodyPr>
          <a:lstStyle>
            <a:defPPr>
              <a:defRPr lang="pt-BR"/>
            </a:defPPr>
            <a:lvl1pPr defTabSz="1219535">
              <a:defRPr sz="1000" kern="0">
                <a:solidFill>
                  <a:srgbClr val="4D4E53"/>
                </a:solidFill>
              </a:defRPr>
            </a:lvl1pPr>
          </a:lstStyle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Nota: Outros = </a:t>
            </a:r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Demais classificações não especificadas anteriormente (por exemplo: o beneficiário é incapacitado de responder)</a:t>
            </a:r>
          </a:p>
          <a:p>
            <a:endParaRPr lang="pt-B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Seta: Pentágono 58">
            <a:extLst>
              <a:ext uri="{FF2B5EF4-FFF2-40B4-BE49-F238E27FC236}">
                <a16:creationId xmlns:a16="http://schemas.microsoft.com/office/drawing/2014/main" id="{7B4F5466-7021-4809-8760-AC9DD6D65621}"/>
              </a:ext>
            </a:extLst>
          </p:cNvPr>
          <p:cNvSpPr/>
          <p:nvPr/>
        </p:nvSpPr>
        <p:spPr>
          <a:xfrm>
            <a:off x="2803563" y="3895934"/>
            <a:ext cx="4655841" cy="41400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Questionários concluídos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A20F131F-1385-470F-83A2-5F7742A55AF9}"/>
              </a:ext>
            </a:extLst>
          </p:cNvPr>
          <p:cNvSpPr/>
          <p:nvPr/>
        </p:nvSpPr>
        <p:spPr>
          <a:xfrm>
            <a:off x="2073809" y="3895934"/>
            <a:ext cx="689997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8</a:t>
            </a:r>
            <a:r>
              <a:rPr lang="pt-BR" sz="1200" dirty="0"/>
              <a:t>05</a:t>
            </a:r>
          </a:p>
        </p:txBody>
      </p:sp>
      <p:sp>
        <p:nvSpPr>
          <p:cNvPr id="61" name="Seta: Pentágono 60">
            <a:extLst>
              <a:ext uri="{FF2B5EF4-FFF2-40B4-BE49-F238E27FC236}">
                <a16:creationId xmlns:a16="http://schemas.microsoft.com/office/drawing/2014/main" id="{3DAAA7A3-EFE1-4515-997B-0259EF966872}"/>
              </a:ext>
            </a:extLst>
          </p:cNvPr>
          <p:cNvSpPr/>
          <p:nvPr/>
        </p:nvSpPr>
        <p:spPr>
          <a:xfrm>
            <a:off x="2803563" y="4357158"/>
            <a:ext cx="4655841" cy="41400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Beneficiários não aceitaram participar da pesquisa 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Seta: Pentágono 62">
            <a:extLst>
              <a:ext uri="{FF2B5EF4-FFF2-40B4-BE49-F238E27FC236}">
                <a16:creationId xmlns:a16="http://schemas.microsoft.com/office/drawing/2014/main" id="{F927D2C7-4C9D-4096-9752-D13FDFA499EE}"/>
              </a:ext>
            </a:extLst>
          </p:cNvPr>
          <p:cNvSpPr/>
          <p:nvPr/>
        </p:nvSpPr>
        <p:spPr>
          <a:xfrm>
            <a:off x="2803563" y="4818382"/>
            <a:ext cx="4655841" cy="41400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Pesquisas</a:t>
            </a:r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 Incompletas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7E47FB64-6CE8-4CB2-8BEA-F4B4BA5FC24F}"/>
              </a:ext>
            </a:extLst>
          </p:cNvPr>
          <p:cNvSpPr/>
          <p:nvPr/>
        </p:nvSpPr>
        <p:spPr>
          <a:xfrm>
            <a:off x="2073809" y="4818382"/>
            <a:ext cx="689997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5</a:t>
            </a:r>
            <a:r>
              <a:rPr lang="pt-BR" sz="1200" dirty="0"/>
              <a:t>6</a:t>
            </a:r>
          </a:p>
        </p:txBody>
      </p:sp>
      <p:sp>
        <p:nvSpPr>
          <p:cNvPr id="65" name="Seta: Pentágono 64">
            <a:extLst>
              <a:ext uri="{FF2B5EF4-FFF2-40B4-BE49-F238E27FC236}">
                <a16:creationId xmlns:a16="http://schemas.microsoft.com/office/drawing/2014/main" id="{14D85E78-0059-4D40-98CB-555FEBC23F6B}"/>
              </a:ext>
            </a:extLst>
          </p:cNvPr>
          <p:cNvSpPr/>
          <p:nvPr/>
        </p:nvSpPr>
        <p:spPr>
          <a:xfrm>
            <a:off x="2803563" y="5279606"/>
            <a:ext cx="4655841" cy="41400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Ligações </a:t>
            </a:r>
            <a:r>
              <a:rPr lang="pt-BR" sz="1400" dirty="0">
                <a:solidFill>
                  <a:schemeClr val="bg1"/>
                </a:solidFill>
              </a:rPr>
              <a:t>onde</a:t>
            </a:r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 não foi possível localizar o beneficiário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id="{B0C06BF7-5D05-49E1-AF92-279C00DEDA76}"/>
              </a:ext>
            </a:extLst>
          </p:cNvPr>
          <p:cNvSpPr/>
          <p:nvPr/>
        </p:nvSpPr>
        <p:spPr>
          <a:xfrm>
            <a:off x="2073809" y="5279606"/>
            <a:ext cx="689997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7</a:t>
            </a:r>
            <a:r>
              <a:rPr lang="pt-BR" sz="1200" dirty="0"/>
              <a:t>95</a:t>
            </a:r>
          </a:p>
        </p:txBody>
      </p:sp>
      <p:sp>
        <p:nvSpPr>
          <p:cNvPr id="67" name="Seta: Pentágono 66">
            <a:extLst>
              <a:ext uri="{FF2B5EF4-FFF2-40B4-BE49-F238E27FC236}">
                <a16:creationId xmlns:a16="http://schemas.microsoft.com/office/drawing/2014/main" id="{D5437581-8879-405E-B100-5ED31484A8F6}"/>
              </a:ext>
            </a:extLst>
          </p:cNvPr>
          <p:cNvSpPr/>
          <p:nvPr/>
        </p:nvSpPr>
        <p:spPr>
          <a:xfrm>
            <a:off x="2803563" y="5740829"/>
            <a:ext cx="4655841" cy="414000"/>
          </a:xfrm>
          <a:prstGeom prst="homePlat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bg1"/>
                </a:solidFill>
                <a:cs typeface="Times New Roman" panose="02020603050405020304" pitchFamily="18" charset="0"/>
              </a:rPr>
              <a:t>Outros motivos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DA389ECD-C247-4B4E-9446-5B52DA211201}"/>
              </a:ext>
            </a:extLst>
          </p:cNvPr>
          <p:cNvSpPr/>
          <p:nvPr/>
        </p:nvSpPr>
        <p:spPr>
          <a:xfrm>
            <a:off x="2073809" y="5740829"/>
            <a:ext cx="689997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143</a:t>
            </a:r>
            <a:endParaRPr lang="pt-BR" sz="1200" dirty="0"/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F747E053-A5F6-4EBC-9273-BABF7332C5F5}"/>
              </a:ext>
            </a:extLst>
          </p:cNvPr>
          <p:cNvSpPr/>
          <p:nvPr/>
        </p:nvSpPr>
        <p:spPr>
          <a:xfrm>
            <a:off x="417600" y="3895934"/>
            <a:ext cx="1616453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43,4%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6F5C958C-0B18-42BE-9E51-F32B326F87FC}"/>
              </a:ext>
            </a:extLst>
          </p:cNvPr>
          <p:cNvSpPr/>
          <p:nvPr/>
        </p:nvSpPr>
        <p:spPr>
          <a:xfrm>
            <a:off x="417600" y="4357158"/>
            <a:ext cx="1616453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3,0%</a:t>
            </a: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959A0DB8-9C52-4926-8C6B-F941A42AA7A3}"/>
              </a:ext>
            </a:extLst>
          </p:cNvPr>
          <p:cNvSpPr/>
          <p:nvPr/>
        </p:nvSpPr>
        <p:spPr>
          <a:xfrm>
            <a:off x="417600" y="4818382"/>
            <a:ext cx="1616453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3,0%</a:t>
            </a:r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8826809D-8C7F-4968-9A2F-DFDA646783EC}"/>
              </a:ext>
            </a:extLst>
          </p:cNvPr>
          <p:cNvSpPr/>
          <p:nvPr/>
        </p:nvSpPr>
        <p:spPr>
          <a:xfrm>
            <a:off x="417600" y="5279606"/>
            <a:ext cx="1616453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42,9%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F67DA65B-4BD3-4777-86E7-1B8632DE120A}"/>
              </a:ext>
            </a:extLst>
          </p:cNvPr>
          <p:cNvSpPr/>
          <p:nvPr/>
        </p:nvSpPr>
        <p:spPr>
          <a:xfrm>
            <a:off x="417600" y="5740829"/>
            <a:ext cx="1616453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7,7%</a:t>
            </a:r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id="{B9ABF069-3398-4C5F-8FCC-2F4617B8D020}"/>
              </a:ext>
            </a:extLst>
          </p:cNvPr>
          <p:cNvSpPr/>
          <p:nvPr/>
        </p:nvSpPr>
        <p:spPr>
          <a:xfrm>
            <a:off x="2073809" y="4357158"/>
            <a:ext cx="689997" cy="414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5</a:t>
            </a:r>
            <a:r>
              <a:rPr lang="pt-BR" sz="1200" dirty="0"/>
              <a:t>6</a:t>
            </a:r>
          </a:p>
        </p:txBody>
      </p:sp>
      <p:sp>
        <p:nvSpPr>
          <p:cNvPr id="75" name="Retângulo 74">
            <a:extLst>
              <a:ext uri="{FF2B5EF4-FFF2-40B4-BE49-F238E27FC236}">
                <a16:creationId xmlns:a16="http://schemas.microsoft.com/office/drawing/2014/main" id="{9D1AFCB4-5699-4DDA-9A59-43ADA8AB95A4}"/>
              </a:ext>
            </a:extLst>
          </p:cNvPr>
          <p:cNvSpPr/>
          <p:nvPr/>
        </p:nvSpPr>
        <p:spPr>
          <a:xfrm>
            <a:off x="4561600" y="1465458"/>
            <a:ext cx="3068799" cy="186204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endParaRPr lang="pt-BR" sz="1400" spc="300" dirty="0">
              <a:solidFill>
                <a:schemeClr val="tx1">
                  <a:lumMod val="85000"/>
                  <a:lumOff val="15000"/>
                </a:schemeClr>
              </a:solidFill>
              <a:cs typeface="Khmer UI" panose="020B0502040204020203" pitchFamily="34" charset="0"/>
            </a:endParaRPr>
          </a:p>
          <a:p>
            <a:pPr algn="ctr"/>
            <a:r>
              <a:rPr lang="pt-BR" sz="1400" spc="300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TAXA DE RESPONDENTES</a:t>
            </a:r>
          </a:p>
          <a:p>
            <a:pPr algn="ctr"/>
            <a:r>
              <a:rPr lang="pt-BR" sz="5000" b="1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43,4%</a:t>
            </a:r>
          </a:p>
          <a:p>
            <a:pPr algn="ct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Total de Ligações: 1.855</a:t>
            </a:r>
          </a:p>
          <a:p>
            <a:pPr algn="ctr"/>
            <a:endParaRPr lang="pt-BR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6" name="Gráfico 75" descr="Microfone de rádio com preenchimento sólido">
            <a:extLst>
              <a:ext uri="{FF2B5EF4-FFF2-40B4-BE49-F238E27FC236}">
                <a16:creationId xmlns:a16="http://schemas.microsoft.com/office/drawing/2014/main" id="{1470810F-D093-4C7F-8690-25A2D34EE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5445" y="1143517"/>
            <a:ext cx="900000" cy="900000"/>
          </a:xfrm>
          <a:prstGeom prst="rect">
            <a:avLst/>
          </a:prstGeom>
        </p:spPr>
      </p:pic>
      <p:pic>
        <p:nvPicPr>
          <p:cNvPr id="77" name="Gráfico 76" descr="Sinal de polegar para cima com preenchimento sólido">
            <a:extLst>
              <a:ext uri="{FF2B5EF4-FFF2-40B4-BE49-F238E27FC236}">
                <a16:creationId xmlns:a16="http://schemas.microsoft.com/office/drawing/2014/main" id="{1E4A8650-283D-43B0-B6E7-26FA242D5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0117" y="1143517"/>
            <a:ext cx="900000" cy="900000"/>
          </a:xfrm>
          <a:prstGeom prst="rect">
            <a:avLst/>
          </a:prstGeom>
        </p:spPr>
      </p:pic>
      <p:sp>
        <p:nvSpPr>
          <p:cNvPr id="79" name="CaixaDeTexto 78">
            <a:extLst>
              <a:ext uri="{FF2B5EF4-FFF2-40B4-BE49-F238E27FC236}">
                <a16:creationId xmlns:a16="http://schemas.microsoft.com/office/drawing/2014/main" id="{F0F289A3-6080-4F07-B683-B56AA059D9B3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B26B237C-A7AD-4C71-BB27-1E72BCC8EE89}"/>
              </a:ext>
            </a:extLst>
          </p:cNvPr>
          <p:cNvSpPr/>
          <p:nvPr/>
        </p:nvSpPr>
        <p:spPr>
          <a:xfrm>
            <a:off x="8342937" y="1818442"/>
            <a:ext cx="3431463" cy="215443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5000" b="1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400</a:t>
            </a:r>
          </a:p>
          <a:p>
            <a:pPr algn="ctr"/>
            <a:r>
              <a:rPr lang="pt-BR" sz="1400" spc="300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ENTREVISTADOS</a:t>
            </a:r>
          </a:p>
          <a:p>
            <a:pPr algn="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Nível de Confiança: 95,0%</a:t>
            </a: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Margem de Erro: 4,9%</a:t>
            </a:r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Taxa de respondentes: 44,1%</a:t>
            </a:r>
            <a:endParaRPr lang="pt-BR" sz="1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9B116751-5E4F-4D94-8CD9-383D7C5A3018}"/>
              </a:ext>
            </a:extLst>
          </p:cNvPr>
          <p:cNvSpPr/>
          <p:nvPr/>
        </p:nvSpPr>
        <p:spPr>
          <a:xfrm>
            <a:off x="8342937" y="4387711"/>
            <a:ext cx="3431463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5000" b="1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405</a:t>
            </a:r>
          </a:p>
          <a:p>
            <a:pPr algn="ctr"/>
            <a:r>
              <a:rPr lang="pt-BR" sz="1400" spc="300" dirty="0">
                <a:solidFill>
                  <a:schemeClr val="tx1">
                    <a:lumMod val="85000"/>
                    <a:lumOff val="15000"/>
                  </a:schemeClr>
                </a:solidFill>
                <a:cs typeface="Khmer UI" panose="020B0502040204020203" pitchFamily="34" charset="0"/>
              </a:rPr>
              <a:t>ENTREVISTADOS</a:t>
            </a:r>
          </a:p>
          <a:p>
            <a:pPr algn="r"/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Khmer UI" panose="020B0502040204020203" pitchFamily="34" charset="0"/>
            </a:endParaRP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Nível de Confiança: 95,0%</a:t>
            </a: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Margem de Erro: 4,87%    </a:t>
            </a:r>
          </a:p>
          <a:p>
            <a:pPr algn="ctr"/>
            <a:r>
              <a:rPr lang="pt-BR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Khmer UI" panose="020B0502040204020203" pitchFamily="34" charset="0"/>
              </a:rPr>
              <a:t> Taxa de respondentes: 42,7%</a:t>
            </a:r>
            <a:endParaRPr lang="pt-BR" sz="1400" b="1" spc="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" name="Gráfico 2" descr="Dente com preenchimento sólido">
            <a:extLst>
              <a:ext uri="{FF2B5EF4-FFF2-40B4-BE49-F238E27FC236}">
                <a16:creationId xmlns:a16="http://schemas.microsoft.com/office/drawing/2014/main" id="{384986B7-713F-42EF-98E4-0C67101B2E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85737" y="4110982"/>
            <a:ext cx="914400" cy="914400"/>
          </a:xfrm>
          <a:prstGeom prst="rect">
            <a:avLst/>
          </a:prstGeom>
        </p:spPr>
      </p:pic>
      <p:pic>
        <p:nvPicPr>
          <p:cNvPr id="5" name="Gráfico 4" descr="Estetoscópio com preenchimento sólido">
            <a:extLst>
              <a:ext uri="{FF2B5EF4-FFF2-40B4-BE49-F238E27FC236}">
                <a16:creationId xmlns:a16="http://schemas.microsoft.com/office/drawing/2014/main" id="{40B82798-0C26-4A3D-8B16-CB5FA981E2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85737" y="14654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974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1E8DBDBD-C5BA-4BC8-B417-65C1CECF95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047903"/>
              </p:ext>
            </p:extLst>
          </p:nvPr>
        </p:nvGraphicFramePr>
        <p:xfrm>
          <a:off x="18610" y="2590663"/>
          <a:ext cx="4414845" cy="2330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02306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53,2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59,1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51,9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63847" y="1053175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6 - Nos últimos 12 meses, quando você acessou seu plano de saúde (exemplos de acesso: SAC – serviço de apoio ao cliente, presencial, aplicativo de celular, sítio institucional da operadora na internet ou por meio eletrônico ) como você avalia seu atendimento, considerando o acesso às informações de que precisava?</a:t>
            </a: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262727"/>
              </p:ext>
            </p:extLst>
          </p:nvPr>
        </p:nvGraphicFramePr>
        <p:xfrm>
          <a:off x="166550" y="4465298"/>
          <a:ext cx="5796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120243"/>
              </p:ext>
            </p:extLst>
          </p:nvPr>
        </p:nvGraphicFramePr>
        <p:xfrm>
          <a:off x="89279" y="5176912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5,14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Nos últimos 12 meses não acessei meu plano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924841" y="1719892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DEF90EEE-927D-4E2E-90EA-82CEFF4306D4}"/>
              </a:ext>
            </a:extLst>
          </p:cNvPr>
          <p:cNvSpPr/>
          <p:nvPr/>
        </p:nvSpPr>
        <p:spPr>
          <a:xfrm>
            <a:off x="6229261" y="4103152"/>
            <a:ext cx="5873460" cy="2458048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acessaram o plano de saúde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58,3%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avaliaram positivamente (opções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 A menção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5,2%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Sendo assim, observamos que o maior índice não satisfação está concentrado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25,8%. 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33,5pp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as menções positivas, indicando risco de migração da satisfação para não satisfação.</a:t>
            </a: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alisando por perfil, ambos os gêneros avaliaram o atributo abaixo dos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80,0%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 os beneficiários De 18 a 25 anos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76,3%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satisfação. Já os beneficiários De 46 a 55 anos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51,9%.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16000000}"/>
              </a:ext>
            </a:extLst>
          </p:cNvPr>
          <p:cNvSpPr/>
          <p:nvPr/>
        </p:nvSpPr>
        <p:spPr>
          <a:xfrm>
            <a:off x="2751027" y="2184879"/>
            <a:ext cx="1516990" cy="25694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A654DFA2-92DE-404A-AF67-2D8C1FCBA608}"/>
              </a:ext>
            </a:extLst>
          </p:cNvPr>
          <p:cNvSpPr/>
          <p:nvPr/>
        </p:nvSpPr>
        <p:spPr>
          <a:xfrm>
            <a:off x="9090248" y="2309668"/>
            <a:ext cx="2845068" cy="248531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4A3D09C2-F348-4451-B189-0E73A6E320A1}"/>
              </a:ext>
            </a:extLst>
          </p:cNvPr>
          <p:cNvSpPr/>
          <p:nvPr/>
        </p:nvSpPr>
        <p:spPr>
          <a:xfrm>
            <a:off x="9090248" y="3088781"/>
            <a:ext cx="2845068" cy="258101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DB25A617-C487-4537-B457-E1FCE51D227A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39" name="Gráfico 38" descr="Estetoscópio com preenchimento sólido">
            <a:extLst>
              <a:ext uri="{FF2B5EF4-FFF2-40B4-BE49-F238E27FC236}">
                <a16:creationId xmlns:a16="http://schemas.microsoft.com/office/drawing/2014/main" id="{FD0FA718-2D8B-4CBA-A8F3-D15B2B990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6C96E52-63E7-B182-0E2A-D5675FCFBB19}"/>
              </a:ext>
            </a:extLst>
          </p:cNvPr>
          <p:cNvSpPr txBox="1"/>
          <p:nvPr/>
        </p:nvSpPr>
        <p:spPr>
          <a:xfrm>
            <a:off x="557922" y="242564"/>
            <a:ext cx="5404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Atendimento - Informação</a:t>
            </a:r>
          </a:p>
        </p:txBody>
      </p:sp>
      <p:sp>
        <p:nvSpPr>
          <p:cNvPr id="6" name="Círculo Q6">
            <a:extLst>
              <a:ext uri="{FF2B5EF4-FFF2-40B4-BE49-F238E27FC236}">
                <a16:creationId xmlns:a16="http://schemas.microsoft.com/office/drawing/2014/main" id="{902912CA-9455-4C52-B0BA-D6679AFC32DC}"/>
              </a:ext>
            </a:extLst>
          </p:cNvPr>
          <p:cNvSpPr/>
          <p:nvPr/>
        </p:nvSpPr>
        <p:spPr>
          <a:xfrm>
            <a:off x="3175770" y="1833281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u="none" strike="noStrike" dirty="0">
                <a:solidFill>
                  <a:schemeClr val="bg1"/>
                </a:solidFill>
                <a:latin typeface="Calibri"/>
                <a:cs typeface="Calibri"/>
              </a:rPr>
              <a:t>58,3</a:t>
            </a:r>
            <a:endParaRPr lang="pt-BR" sz="2000" b="1" dirty="0">
              <a:solidFill>
                <a:schemeClr val="bg1"/>
              </a:solidFill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66BE90BD-D3B1-45E5-8D3A-5E39D89480E1}"/>
              </a:ext>
            </a:extLst>
          </p:cNvPr>
          <p:cNvGrpSpPr/>
          <p:nvPr/>
        </p:nvGrpSpPr>
        <p:grpSpPr>
          <a:xfrm>
            <a:off x="6593457" y="1713135"/>
            <a:ext cx="2408399" cy="2376001"/>
            <a:chOff x="0" y="0"/>
            <a:chExt cx="2237239" cy="2543175"/>
          </a:xfrm>
        </p:grpSpPr>
        <p:pic>
          <p:nvPicPr>
            <p:cNvPr id="8" name="Imagem 7" descr="Free vector graphic: Silhouette, Man, Women'S - Free Image ...">
              <a:extLst>
                <a:ext uri="{FF2B5EF4-FFF2-40B4-BE49-F238E27FC236}">
                  <a16:creationId xmlns:a16="http://schemas.microsoft.com/office/drawing/2014/main" id="{805EFE77-4BAC-4009-AFE0-89E233F24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9" name="Imagem 8" descr="Free vector graphic: Silhouette, Man, Women'S - Free Image ...">
              <a:extLst>
                <a:ext uri="{FF2B5EF4-FFF2-40B4-BE49-F238E27FC236}">
                  <a16:creationId xmlns:a16="http://schemas.microsoft.com/office/drawing/2014/main" id="{8CED483F-CD90-472F-ABE3-49BC8EAD3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10" name="Gráfico 9">
              <a:extLst>
                <a:ext uri="{FF2B5EF4-FFF2-40B4-BE49-F238E27FC236}">
                  <a16:creationId xmlns:a16="http://schemas.microsoft.com/office/drawing/2014/main" id="{6BAAC468-9580-4B3A-965B-45B2B46FF50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61758173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5931" y="3786542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45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E8DBDBD-C5BA-4BC8-B417-65C1CECF95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3956843"/>
              </p:ext>
            </p:extLst>
          </p:nvPr>
        </p:nvGraphicFramePr>
        <p:xfrm>
          <a:off x="63846" y="2215254"/>
          <a:ext cx="4388081" cy="2748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180349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80,4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64,9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67,7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63847" y="1053175"/>
            <a:ext cx="10618589" cy="748073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6 - Nos últimos 12 meses, quando você acessou seu plano odontológico (exemplos de acesso: SAC – serviço de apoio ao cliente, presencial, aplicativo de celular, sítio institucional da operadora na internet ou por meio eletrônico ) como você avalia seu atendimento, considerando o acesso às informações de que precisava?</a:t>
            </a: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791337"/>
              </p:ext>
            </p:extLst>
          </p:nvPr>
        </p:nvGraphicFramePr>
        <p:xfrm>
          <a:off x="166550" y="4465299"/>
          <a:ext cx="5796000" cy="711615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1335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19912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9912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903973"/>
              </p:ext>
            </p:extLst>
          </p:nvPr>
        </p:nvGraphicFramePr>
        <p:xfrm>
          <a:off x="89279" y="5176912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5,58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acessei = Nos últimos 12 meses não acessei meu plano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879347" y="1716046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DEF90EEE-927D-4E2E-90EA-82CEFF4306D4}"/>
              </a:ext>
            </a:extLst>
          </p:cNvPr>
          <p:cNvSpPr/>
          <p:nvPr/>
        </p:nvSpPr>
        <p:spPr>
          <a:xfrm>
            <a:off x="6065254" y="4165665"/>
            <a:ext cx="5873460" cy="2458048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acessaram o plano odontológico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67,6%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avaliaram positivamente (opções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). A menção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Sendo assim, observamos que o maior índice não satisfação está concentrado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21,4%. 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ao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28,6pp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as menções positivas, indicando risco de migração da satisfação para não satisfação.</a:t>
            </a: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alisando por perfil, ambos os gêneros avaliaram o atributo abaixo dos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80,0%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 os beneficiários De 18 a 25 anos,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80,4%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satisfação e De 46 a 55 anos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56,1%.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16000000}"/>
              </a:ext>
            </a:extLst>
          </p:cNvPr>
          <p:cNvSpPr/>
          <p:nvPr/>
        </p:nvSpPr>
        <p:spPr>
          <a:xfrm>
            <a:off x="2760263" y="2184878"/>
            <a:ext cx="1488338" cy="2534513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pic>
        <p:nvPicPr>
          <p:cNvPr id="26" name="Gráfico 2" descr="Dente">
            <a:extLst>
              <a:ext uri="{FF2B5EF4-FFF2-40B4-BE49-F238E27FC236}">
                <a16:creationId xmlns:a16="http://schemas.microsoft.com/office/drawing/2014/main" id="{09011EAD-D672-4DB0-833C-CCA54F4CC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68485FDE-D085-409A-99AA-767435883F6C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D7484C8D-977E-41EE-9256-B2A097C4698A}"/>
              </a:ext>
            </a:extLst>
          </p:cNvPr>
          <p:cNvSpPr/>
          <p:nvPr/>
        </p:nvSpPr>
        <p:spPr>
          <a:xfrm>
            <a:off x="9090248" y="2298136"/>
            <a:ext cx="2848466" cy="266684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C9DFF70F-D421-426B-B192-8CD9305A2C18}"/>
              </a:ext>
            </a:extLst>
          </p:cNvPr>
          <p:cNvSpPr/>
          <p:nvPr/>
        </p:nvSpPr>
        <p:spPr>
          <a:xfrm>
            <a:off x="9090248" y="3085708"/>
            <a:ext cx="2848466" cy="266684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E802652-9D0D-C018-71BB-671D314DB998}"/>
              </a:ext>
            </a:extLst>
          </p:cNvPr>
          <p:cNvSpPr txBox="1"/>
          <p:nvPr/>
        </p:nvSpPr>
        <p:spPr>
          <a:xfrm>
            <a:off x="557922" y="242564"/>
            <a:ext cx="5404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Atendimento - Informação</a:t>
            </a:r>
          </a:p>
        </p:txBody>
      </p:sp>
      <p:sp>
        <p:nvSpPr>
          <p:cNvPr id="4" name="Círculo Q6">
            <a:extLst>
              <a:ext uri="{FF2B5EF4-FFF2-40B4-BE49-F238E27FC236}">
                <a16:creationId xmlns:a16="http://schemas.microsoft.com/office/drawing/2014/main" id="{902912CA-9455-4C52-B0BA-D6679AFC32DC}"/>
              </a:ext>
            </a:extLst>
          </p:cNvPr>
          <p:cNvSpPr/>
          <p:nvPr/>
        </p:nvSpPr>
        <p:spPr>
          <a:xfrm>
            <a:off x="3170680" y="1815362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u="none" strike="noStrike" dirty="0">
                <a:solidFill>
                  <a:schemeClr val="bg1"/>
                </a:solidFill>
                <a:latin typeface="Calibri"/>
                <a:cs typeface="Calibri"/>
              </a:rPr>
              <a:t>67,6</a:t>
            </a:r>
            <a:endParaRPr lang="pt-BR" sz="2000" b="1" dirty="0">
              <a:solidFill>
                <a:schemeClr val="bg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6BE90BD-D3B1-45E5-8D3A-5E39D89480E1}"/>
              </a:ext>
            </a:extLst>
          </p:cNvPr>
          <p:cNvGrpSpPr/>
          <p:nvPr/>
        </p:nvGrpSpPr>
        <p:grpSpPr>
          <a:xfrm>
            <a:off x="6606110" y="1772601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805EFE77-4BAC-4009-AFE0-89E233F24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8CED483F-CD90-472F-ABE3-49BC8EAD3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6BAAC468-9580-4B3A-965B-45B2B46FF50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9729187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26503" y="3754749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5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ABAFADC9-0934-4767-B930-C8B2919E6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770470"/>
              </p:ext>
            </p:extLst>
          </p:nvPr>
        </p:nvGraphicFramePr>
        <p:xfrm>
          <a:off x="6624931" y="1657475"/>
          <a:ext cx="5104722" cy="2972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72,7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9200" y="1087200"/>
            <a:ext cx="10674313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7 - Nos últimos 12 meses, quando você fez uma reclamação para o seu plano (nos canais de atendimento fornecidos pela operadora como por exemplo SAC, Fale Conosco, Ouvidoria, Atendimento Presencial) você teve sua demanda resolvida?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CB5F8F0F-2DA7-4C0A-BE01-AC82EEE03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148100"/>
              </p:ext>
            </p:extLst>
          </p:nvPr>
        </p:nvGraphicFramePr>
        <p:xfrm>
          <a:off x="79200" y="4683666"/>
          <a:ext cx="7452000" cy="695325"/>
        </p:xfrm>
        <a:graphic>
          <a:graphicData uri="http://schemas.openxmlformats.org/drawingml/2006/table">
            <a:tbl>
              <a:tblPr/>
              <a:tblGrid>
                <a:gridCol w="372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  <a:gridCol w="3726000">
                  <a:extLst>
                    <a:ext uri="{9D8B030D-6E8A-4147-A177-3AD203B41FA5}">
                      <a16:colId xmlns:a16="http://schemas.microsoft.com/office/drawing/2014/main" val="3846138412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193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7,05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 = Nos últimos 12 meses não reclamei do meu plano de saúde: </a:t>
                      </a:r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530 entrevistados </a:t>
                      </a:r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resultados).</a:t>
                      </a:r>
                      <a:endParaRPr lang="pt-BR" sz="1000" b="1" i="0" u="none" strike="noStrike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 entrevistados</a:t>
                      </a:r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DF9E35AB-C75A-4228-937D-19A168FAB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239355"/>
              </p:ext>
            </p:extLst>
          </p:nvPr>
        </p:nvGraphicFramePr>
        <p:xfrm>
          <a:off x="79200" y="3839374"/>
          <a:ext cx="2880000" cy="776231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84290927"/>
                    </a:ext>
                  </a:extLst>
                </a:gridCol>
              </a:tblGrid>
              <a:tr h="3443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79761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8A4BC8AB-5307-4719-AC06-ECA7B5B872F7}"/>
              </a:ext>
            </a:extLst>
          </p:cNvPr>
          <p:cNvSpPr/>
          <p:nvPr/>
        </p:nvSpPr>
        <p:spPr>
          <a:xfrm>
            <a:off x="10029071" y="4203818"/>
            <a:ext cx="1700582" cy="223933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F4F1EB5-6CA1-4533-8EA2-D73B187D0F51}"/>
              </a:ext>
            </a:extLst>
          </p:cNvPr>
          <p:cNvSpPr/>
          <p:nvPr/>
        </p:nvSpPr>
        <p:spPr>
          <a:xfrm>
            <a:off x="8328489" y="3780734"/>
            <a:ext cx="1700582" cy="21069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C00B175-9DCB-4F2B-9072-8EF37DB7344C}"/>
              </a:ext>
            </a:extLst>
          </p:cNvPr>
          <p:cNvSpPr/>
          <p:nvPr/>
        </p:nvSpPr>
        <p:spPr>
          <a:xfrm>
            <a:off x="10029071" y="2080310"/>
            <a:ext cx="1700582" cy="210698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0B6ED48-84EF-D0BB-136F-ABE9B83330A1}"/>
              </a:ext>
            </a:extLst>
          </p:cNvPr>
          <p:cNvSpPr txBox="1"/>
          <p:nvPr/>
        </p:nvSpPr>
        <p:spPr>
          <a:xfrm>
            <a:off x="557922" y="242564"/>
            <a:ext cx="5339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Atendimento - Reclamação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6D1D192-E00F-4DA7-A005-5B83B5BBC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8035758"/>
              </p:ext>
            </p:extLst>
          </p:nvPr>
        </p:nvGraphicFramePr>
        <p:xfrm>
          <a:off x="0" y="1657475"/>
          <a:ext cx="3643312" cy="2272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98817E46-620B-E9F5-E955-13BC892D1AEF}"/>
              </a:ext>
            </a:extLst>
          </p:cNvPr>
          <p:cNvSpPr/>
          <p:nvPr/>
        </p:nvSpPr>
        <p:spPr>
          <a:xfrm>
            <a:off x="145405" y="5481158"/>
            <a:ext cx="11901190" cy="11857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beneficiários que necessitaram abrir algum tipo de reclamação e souberam responder,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56%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ter tido suas demandas resolvidas.</a:t>
            </a:r>
            <a:endParaRPr lang="pt-BR" sz="1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Feminino apresentou índice de resolutividade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56,1%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beneficiários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56 a 65 anos avaliaram com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72,7%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menções Sim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Já o público De 36 a 45 anos tiveram índice de resolução de 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52,8%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Gráfico 14" descr="Fala com preenchimento sólido">
            <a:extLst>
              <a:ext uri="{FF2B5EF4-FFF2-40B4-BE49-F238E27FC236}">
                <a16:creationId xmlns:a16="http://schemas.microsoft.com/office/drawing/2014/main" id="{0F250D0F-06BB-4EEE-B40E-BC0361F6A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91008" y="4947634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3200" y="1082791"/>
            <a:ext cx="10674313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7 - Nos últimos 12 meses, quando você fez uma reclamação para o seu plano de saúde (nos canais de atendimento fornecidos pela operadora como por exemplo SAC, Fale Conosco, Ouvidoria, Atendimento Presencial) você teve sua demanda resolvida?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426D323-AD9C-40FB-8877-8756BDB385E4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17" name="Gráfico 16" descr="Estetoscópio com preenchimento sólido">
            <a:extLst>
              <a:ext uri="{FF2B5EF4-FFF2-40B4-BE49-F238E27FC236}">
                <a16:creationId xmlns:a16="http://schemas.microsoft.com/office/drawing/2014/main" id="{B69492D5-63D2-4CFA-8AE0-DE957098E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199A904-0CA4-8772-6BD4-34BF8451E1EE}"/>
              </a:ext>
            </a:extLst>
          </p:cNvPr>
          <p:cNvSpPr txBox="1"/>
          <p:nvPr/>
        </p:nvSpPr>
        <p:spPr>
          <a:xfrm>
            <a:off x="557922" y="242564"/>
            <a:ext cx="5339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Atendimento - Reclamação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FE63F26-5B59-485B-6D6B-5C126F1D9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99169"/>
              </p:ext>
            </p:extLst>
          </p:nvPr>
        </p:nvGraphicFramePr>
        <p:xfrm>
          <a:off x="79200" y="4683666"/>
          <a:ext cx="7452000" cy="695325"/>
        </p:xfrm>
        <a:graphic>
          <a:graphicData uri="http://schemas.openxmlformats.org/drawingml/2006/table">
            <a:tbl>
              <a:tblPr/>
              <a:tblGrid>
                <a:gridCol w="372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  <a:gridCol w="3726000">
                  <a:extLst>
                    <a:ext uri="{9D8B030D-6E8A-4147-A177-3AD203B41FA5}">
                      <a16:colId xmlns:a16="http://schemas.microsoft.com/office/drawing/2014/main" val="3846138412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123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8,84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 = Nos últimos 12 meses não reclamei do meu plano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232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resultados).</a:t>
                      </a:r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8ECE123-D578-BE3C-110F-C57E49F2C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329573"/>
              </p:ext>
            </p:extLst>
          </p:nvPr>
        </p:nvGraphicFramePr>
        <p:xfrm>
          <a:off x="79200" y="3839374"/>
          <a:ext cx="2880000" cy="776231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84290927"/>
                    </a:ext>
                  </a:extLst>
                </a:gridCol>
              </a:tblGrid>
              <a:tr h="3443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79761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133627C5-1737-C728-454C-40AE8F217061}"/>
              </a:ext>
            </a:extLst>
          </p:cNvPr>
          <p:cNvSpPr/>
          <p:nvPr/>
        </p:nvSpPr>
        <p:spPr>
          <a:xfrm>
            <a:off x="79200" y="5430178"/>
            <a:ext cx="11901190" cy="11857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30,8%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beneficiários que necessitaram abrir algum tipo de reclamação e souberam responder,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51,2%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ter suas demandas resolvidas</a:t>
            </a:r>
            <a:r>
              <a:rPr lang="pt-BR" sz="12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pt-BR" sz="1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Masculino apresentou índice de resolutividade 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52,2%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os mais satisfeitos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são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beneficiários De 18 a 25 anos com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75%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mencionando Sim.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Já o público De 36 a 45 anos foram os que tiveram índice de resolução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61,5%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AC14626-1AFF-59D8-58DB-505E2A6A0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798785"/>
              </p:ext>
            </p:extLst>
          </p:nvPr>
        </p:nvGraphicFramePr>
        <p:xfrm>
          <a:off x="6624931" y="1657475"/>
          <a:ext cx="5104722" cy="2972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0D5568D5-18CC-0E0E-5129-39D030E0D66A}"/>
              </a:ext>
            </a:extLst>
          </p:cNvPr>
          <p:cNvSpPr/>
          <p:nvPr/>
        </p:nvSpPr>
        <p:spPr>
          <a:xfrm>
            <a:off x="10029071" y="3363309"/>
            <a:ext cx="1700582" cy="223933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F4614D8-B100-537D-E19A-21970C6F2F56}"/>
              </a:ext>
            </a:extLst>
          </p:cNvPr>
          <p:cNvSpPr/>
          <p:nvPr/>
        </p:nvSpPr>
        <p:spPr>
          <a:xfrm>
            <a:off x="8328489" y="3780734"/>
            <a:ext cx="1700582" cy="21069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5BE8C3D-A985-5CBC-3F04-A15D09A939ED}"/>
              </a:ext>
            </a:extLst>
          </p:cNvPr>
          <p:cNvSpPr/>
          <p:nvPr/>
        </p:nvSpPr>
        <p:spPr>
          <a:xfrm>
            <a:off x="10029071" y="2292742"/>
            <a:ext cx="1700582" cy="210698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6D1D192-E00F-4DA7-A005-5B83B5BBC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229505"/>
              </p:ext>
            </p:extLst>
          </p:nvPr>
        </p:nvGraphicFramePr>
        <p:xfrm>
          <a:off x="44763" y="1591201"/>
          <a:ext cx="3643312" cy="2272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Gráfico 10" descr="Fala com preenchimento sólido">
            <a:extLst>
              <a:ext uri="{FF2B5EF4-FFF2-40B4-BE49-F238E27FC236}">
                <a16:creationId xmlns:a16="http://schemas.microsoft.com/office/drawing/2014/main" id="{0616762C-C3E3-F605-E3C8-0E3EECC4B8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91008" y="4994797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9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73200" y="1082791"/>
            <a:ext cx="10674313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7 - Nos últimos 12 meses, quando você fez uma reclamação para o seu plano odontológico (nos canais de atendimento fornecidos pela operadora como por exemplo SAC, Fale Conosco, Ouvidoria, Atendimento Presencial) você teve sua demanda resolvida?</a:t>
            </a:r>
          </a:p>
        </p:txBody>
      </p:sp>
      <p:pic>
        <p:nvPicPr>
          <p:cNvPr id="11" name="Gráfico 2" descr="Dente">
            <a:extLst>
              <a:ext uri="{FF2B5EF4-FFF2-40B4-BE49-F238E27FC236}">
                <a16:creationId xmlns:a16="http://schemas.microsoft.com/office/drawing/2014/main" id="{5A3963CD-7388-4D65-8048-9382AEBB8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569B967-7F55-4389-9BAB-658BF3B6ED83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1BA4B19-7B5B-DD07-29B6-B563A6463D05}"/>
              </a:ext>
            </a:extLst>
          </p:cNvPr>
          <p:cNvSpPr txBox="1"/>
          <p:nvPr/>
        </p:nvSpPr>
        <p:spPr>
          <a:xfrm>
            <a:off x="557922" y="242564"/>
            <a:ext cx="5339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Atendimento - Reclamação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39E54A5-759E-ABE9-E1BC-4B7CC290C0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004062"/>
              </p:ext>
            </p:extLst>
          </p:nvPr>
        </p:nvGraphicFramePr>
        <p:xfrm>
          <a:off x="79200" y="4683666"/>
          <a:ext cx="7452000" cy="695325"/>
        </p:xfrm>
        <a:graphic>
          <a:graphicData uri="http://schemas.openxmlformats.org/drawingml/2006/table">
            <a:tbl>
              <a:tblPr/>
              <a:tblGrid>
                <a:gridCol w="372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  <a:gridCol w="3726000">
                  <a:extLst>
                    <a:ext uri="{9D8B030D-6E8A-4147-A177-3AD203B41FA5}">
                      <a16:colId xmlns:a16="http://schemas.microsoft.com/office/drawing/2014/main" val="3846138412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11,71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 = Nos últimos 12 meses não reclamei do meu plano de saúde: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298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resultados).</a:t>
                      </a:r>
                      <a:endParaRPr lang="pt-BR" sz="10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C2205F0-7E3B-6018-9EF5-40D5C069B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878010"/>
              </p:ext>
            </p:extLst>
          </p:nvPr>
        </p:nvGraphicFramePr>
        <p:xfrm>
          <a:off x="79200" y="3839374"/>
          <a:ext cx="2880000" cy="776231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84290927"/>
                    </a:ext>
                  </a:extLst>
                </a:gridCol>
              </a:tblGrid>
              <a:tr h="3443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reclamei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16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79761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976014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9A6E15F3-3D98-3270-219D-743A7A4F6BC4}"/>
              </a:ext>
            </a:extLst>
          </p:cNvPr>
          <p:cNvSpPr/>
          <p:nvPr/>
        </p:nvSpPr>
        <p:spPr>
          <a:xfrm>
            <a:off x="79200" y="5430178"/>
            <a:ext cx="11901190" cy="11857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17,3%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beneficiários que necessitaram abrir algum tipo de reclamação e souberam responder,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64,3%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disseram ter suas demandas resolvidas</a:t>
            </a:r>
            <a:r>
              <a:rPr lang="pt-BR" sz="12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pt-BR" sz="1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o público Feminino apresentou índice de resolutividade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67,6</a:t>
            </a:r>
            <a:r>
              <a:rPr lang="pt-BR" sz="1200" b="1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mais satisfeitos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são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beneficiários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56 a 65 anos com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83,3%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mencionando Sim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Já o público com Mais de 65 anos tiveram índice de resolução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100%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D5D3242-CE91-633A-86BC-34579D55D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647736"/>
              </p:ext>
            </p:extLst>
          </p:nvPr>
        </p:nvGraphicFramePr>
        <p:xfrm>
          <a:off x="6624931" y="1657475"/>
          <a:ext cx="5104722" cy="2972400"/>
        </p:xfrm>
        <a:graphic>
          <a:graphicData uri="http://schemas.openxmlformats.org/drawingml/2006/table">
            <a:tbl>
              <a:tblPr/>
              <a:tblGrid>
                <a:gridCol w="1701574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701574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Gênero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473572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64,7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</a:tbl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FF55DF83-DDDD-D92C-27F5-38E788FDC925}"/>
              </a:ext>
            </a:extLst>
          </p:cNvPr>
          <p:cNvSpPr/>
          <p:nvPr/>
        </p:nvSpPr>
        <p:spPr>
          <a:xfrm>
            <a:off x="10029071" y="4203818"/>
            <a:ext cx="1700582" cy="223933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64CDDFE-CD81-3B10-0641-755437966F0D}"/>
              </a:ext>
            </a:extLst>
          </p:cNvPr>
          <p:cNvSpPr/>
          <p:nvPr/>
        </p:nvSpPr>
        <p:spPr>
          <a:xfrm>
            <a:off x="8328489" y="4418045"/>
            <a:ext cx="1700582" cy="21069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887CDB2-FE45-FF66-0FD2-330BAD1A532B}"/>
              </a:ext>
            </a:extLst>
          </p:cNvPr>
          <p:cNvSpPr/>
          <p:nvPr/>
        </p:nvSpPr>
        <p:spPr>
          <a:xfrm>
            <a:off x="10029071" y="2080310"/>
            <a:ext cx="1700582" cy="210698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6D1D192-E00F-4DA7-A005-5B83B5BBC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457858"/>
              </p:ext>
            </p:extLst>
          </p:nvPr>
        </p:nvGraphicFramePr>
        <p:xfrm>
          <a:off x="0" y="1638957"/>
          <a:ext cx="3643312" cy="2272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" name="Gráfico 13" descr="Fala com preenchimento sólido">
            <a:extLst>
              <a:ext uri="{FF2B5EF4-FFF2-40B4-BE49-F238E27FC236}">
                <a16:creationId xmlns:a16="http://schemas.microsoft.com/office/drawing/2014/main" id="{DE5C34F7-57D8-719C-24F9-733F7766D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91008" y="4993657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2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01117"/>
              </p:ext>
            </p:extLst>
          </p:nvPr>
        </p:nvGraphicFramePr>
        <p:xfrm>
          <a:off x="9090248" y="1895993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57,9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25" name="Retângulo 24">
            <a:extLst>
              <a:ext uri="{FF2B5EF4-FFF2-40B4-BE49-F238E27FC236}">
                <a16:creationId xmlns:a16="http://schemas.microsoft.com/office/drawing/2014/main" id="{3D129360-5D3C-4A9F-AFF8-CDC70ACC5F01}"/>
              </a:ext>
            </a:extLst>
          </p:cNvPr>
          <p:cNvSpPr/>
          <p:nvPr/>
        </p:nvSpPr>
        <p:spPr>
          <a:xfrm>
            <a:off x="6065252" y="3925325"/>
            <a:ext cx="5873460" cy="2637292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preencheram documentos ou formulários exigidos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61,4%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Bom.</a:t>
            </a:r>
            <a:endParaRPr lang="pt-BR" sz="1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para a soma de Muito ruim e Ruim com 12,9% de citações. O gradiente Regular 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25,6%.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32,8pp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risco de migração de satisfação para não satisfação.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 que melhor avaliou foi o público Feminino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63,5%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os mais satisfeitos são os beneficiários com Mais de 65 anos,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70%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Já os beneficiários De 26 a 35 anos atingiram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57,5%.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79200" y="1087200"/>
            <a:ext cx="1061858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8 - Como você avalia os documentos ou formulários exigidos pelo seu plano (por exemplo: formulário de adesão/ alteração do plano, pedido de reembolso, inclusão de dependentes) quanto ao quesito facilidade no preenchimento e envio?</a:t>
            </a: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990034"/>
              </p:ext>
            </p:extLst>
          </p:nvPr>
        </p:nvGraphicFramePr>
        <p:xfrm>
          <a:off x="79200" y="4503807"/>
          <a:ext cx="5796000" cy="781441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preenchi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0000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887413" y="1625286"/>
            <a:ext cx="1737764" cy="82800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1416" y="3514324"/>
            <a:ext cx="638645" cy="638645"/>
          </a:xfrm>
          <a:prstGeom prst="rect">
            <a:avLst/>
          </a:prstGeom>
        </p:spPr>
      </p:pic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255682"/>
              </p:ext>
            </p:extLst>
          </p:nvPr>
        </p:nvGraphicFramePr>
        <p:xfrm>
          <a:off x="107708" y="5575418"/>
          <a:ext cx="5796000" cy="847725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5,61.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preenchi = Nunca preenchi documentos ou formulários: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361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136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3" name="Retângulo 32">
            <a:extLst>
              <a:ext uri="{FF2B5EF4-FFF2-40B4-BE49-F238E27FC236}">
                <a16:creationId xmlns:a16="http://schemas.microsoft.com/office/drawing/2014/main" id="{00000000-0008-0000-0500-00001C000000}"/>
              </a:ext>
            </a:extLst>
          </p:cNvPr>
          <p:cNvSpPr/>
          <p:nvPr/>
        </p:nvSpPr>
        <p:spPr>
          <a:xfrm>
            <a:off x="2689895" y="1986973"/>
            <a:ext cx="1499739" cy="2809149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666F7A85-66E8-487E-BC82-44D46DE7E8DD}"/>
              </a:ext>
            </a:extLst>
          </p:cNvPr>
          <p:cNvSpPr/>
          <p:nvPr/>
        </p:nvSpPr>
        <p:spPr>
          <a:xfrm>
            <a:off x="9090247" y="3466526"/>
            <a:ext cx="2848465" cy="255731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D0159D2-6D64-FC9D-1826-6DE03061B0B3}"/>
              </a:ext>
            </a:extLst>
          </p:cNvPr>
          <p:cNvSpPr txBox="1"/>
          <p:nvPr/>
        </p:nvSpPr>
        <p:spPr>
          <a:xfrm>
            <a:off x="557922" y="242564"/>
            <a:ext cx="5299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Documentos e Formulários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88A48CD-0AF9-420A-8420-13F105CD5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649601"/>
              </p:ext>
            </p:extLst>
          </p:nvPr>
        </p:nvGraphicFramePr>
        <p:xfrm>
          <a:off x="-1" y="2330884"/>
          <a:ext cx="4368801" cy="2695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írculo Q8">
            <a:extLst>
              <a:ext uri="{FF2B5EF4-FFF2-40B4-BE49-F238E27FC236}">
                <a16:creationId xmlns:a16="http://schemas.microsoft.com/office/drawing/2014/main" id="{3B584BCD-2B43-4ADE-ABF3-B3777FE96B41}"/>
              </a:ext>
            </a:extLst>
          </p:cNvPr>
          <p:cNvSpPr/>
          <p:nvPr/>
        </p:nvSpPr>
        <p:spPr>
          <a:xfrm>
            <a:off x="3102340" y="1667140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F7E1DF7-FD50-47B1-B16E-5E05F4C3E716}" type="TxLink">
              <a:rPr lang="en-US" sz="1200" b="1" i="0" u="none" strike="noStrike">
                <a:solidFill>
                  <a:schemeClr val="bg1">
                    <a:lumMod val="100000"/>
                  </a:schemeClr>
                </a:solidFill>
                <a:latin typeface="Calibri"/>
                <a:cs typeface="Calibri"/>
              </a:rPr>
              <a:pPr algn="ctr"/>
              <a:t>61,4</a:t>
            </a:fld>
            <a:endParaRPr lang="pt-BR" sz="2400" b="1">
              <a:solidFill>
                <a:schemeClr val="bg1">
                  <a:lumMod val="100000"/>
                </a:schemeClr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48A9732-425A-4A69-AC90-5EF0916D7ADD}"/>
              </a:ext>
            </a:extLst>
          </p:cNvPr>
          <p:cNvGrpSpPr/>
          <p:nvPr/>
        </p:nvGrpSpPr>
        <p:grpSpPr>
          <a:xfrm>
            <a:off x="6619002" y="1529015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AECFE4A6-AC7C-46AD-8E62-88DE27010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3F086BA6-91DC-41F1-A8B4-3AFCDC7DA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58C63796-8DAA-428C-BC00-0E8DF6B2E0F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0101993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sp>
        <p:nvSpPr>
          <p:cNvPr id="9" name="Retângulo 8">
            <a:extLst>
              <a:ext uri="{FF2B5EF4-FFF2-40B4-BE49-F238E27FC236}">
                <a16:creationId xmlns:a16="http://schemas.microsoft.com/office/drawing/2014/main" id="{A7B0DA93-1A00-65C6-BB49-8DC45AB2E5B9}"/>
              </a:ext>
            </a:extLst>
          </p:cNvPr>
          <p:cNvSpPr/>
          <p:nvPr/>
        </p:nvSpPr>
        <p:spPr>
          <a:xfrm>
            <a:off x="9090247" y="2415312"/>
            <a:ext cx="2848465" cy="255731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</p:spTree>
    <p:extLst>
      <p:ext uri="{BB962C8B-B14F-4D97-AF65-F5344CB8AC3E}">
        <p14:creationId xmlns:p14="http://schemas.microsoft.com/office/powerpoint/2010/main" val="170090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4955" y="1103642"/>
            <a:ext cx="1093832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8 - Como você avalia os documentos ou formulários exigidos pelo seu plano de saúde (por exemplo: formulário de adesão/ alteração do plano, pedido de reembolso, inclusão de dependentes) quanto ao quesito facilidade no preenchimento e envio?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893921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58,6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23F34AB2-BEFC-4659-BA1A-7A4AFF81E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050630"/>
              </p:ext>
            </p:extLst>
          </p:nvPr>
        </p:nvGraphicFramePr>
        <p:xfrm>
          <a:off x="166550" y="4465298"/>
          <a:ext cx="5796000" cy="810404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preenchi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38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07708F4A-1ABF-4BED-B874-25BF1BBEE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838505"/>
              </p:ext>
            </p:extLst>
          </p:nvPr>
        </p:nvGraphicFramePr>
        <p:xfrm>
          <a:off x="90350" y="5275100"/>
          <a:ext cx="5872200" cy="847725"/>
        </p:xfrm>
        <a:graphic>
          <a:graphicData uri="http://schemas.openxmlformats.org/drawingml/2006/table">
            <a:tbl>
              <a:tblPr/>
              <a:tblGrid>
                <a:gridCol w="58722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8,14.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preenchi = Nunca preenchi documentos ou formulários: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190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65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1" name="Seta para a Direita 134">
            <a:extLst>
              <a:ext uri="{FF2B5EF4-FFF2-40B4-BE49-F238E27FC236}">
                <a16:creationId xmlns:a16="http://schemas.microsoft.com/office/drawing/2014/main" id="{246A0FC1-85DE-40A5-8EA8-287D783EA929}"/>
              </a:ext>
            </a:extLst>
          </p:cNvPr>
          <p:cNvSpPr/>
          <p:nvPr/>
        </p:nvSpPr>
        <p:spPr>
          <a:xfrm>
            <a:off x="976788" y="1566284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A1EC95F2-6A58-44D9-AAA7-95B6BD61815D}"/>
              </a:ext>
            </a:extLst>
          </p:cNvPr>
          <p:cNvSpPr/>
          <p:nvPr/>
        </p:nvSpPr>
        <p:spPr>
          <a:xfrm>
            <a:off x="6044145" y="4064633"/>
            <a:ext cx="5938860" cy="261095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preencheram documentos ou formulários exigidos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51,1%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Bom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Muito Bom.</a:t>
            </a:r>
            <a:endParaRPr lang="pt-BR" sz="1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para a menção Muito ruim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8,3%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citações. O gradiente Regular 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31,7%.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Bom e Muito bom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31,7pp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risco de migração de satisfação para não satisfação.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a variação entre os gêneros é pequena ficando dentro da margem de erro, logo não é possível dizer que há um gênero com melhor resultado que outro.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 os mais satisfeitos são os beneficiários com Mais de 65 anos que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70%.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Já os beneficiários De 26 a 35 anos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40%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1C000000}"/>
              </a:ext>
            </a:extLst>
          </p:cNvPr>
          <p:cNvSpPr/>
          <p:nvPr/>
        </p:nvSpPr>
        <p:spPr>
          <a:xfrm>
            <a:off x="2795790" y="2026523"/>
            <a:ext cx="1445945" cy="275847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72F2060-C300-499A-BA34-B14DD4F71861}"/>
              </a:ext>
            </a:extLst>
          </p:cNvPr>
          <p:cNvSpPr/>
          <p:nvPr/>
        </p:nvSpPr>
        <p:spPr>
          <a:xfrm>
            <a:off x="9090248" y="3610165"/>
            <a:ext cx="2848466" cy="265673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100" dirty="0"/>
              <a:t>c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1D6E802D-435C-4D94-A1E6-74ED39BD51E8}"/>
              </a:ext>
            </a:extLst>
          </p:cNvPr>
          <p:cNvSpPr/>
          <p:nvPr/>
        </p:nvSpPr>
        <p:spPr>
          <a:xfrm>
            <a:off x="9090248" y="2559605"/>
            <a:ext cx="2848466" cy="265673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100" dirty="0"/>
              <a:t>c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87462699-9665-4D56-AD60-980CC1F87174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40" name="Gráfico 39" descr="Estetoscópio com preenchimento sólido">
            <a:extLst>
              <a:ext uri="{FF2B5EF4-FFF2-40B4-BE49-F238E27FC236}">
                <a16:creationId xmlns:a16="http://schemas.microsoft.com/office/drawing/2014/main" id="{A80A62F7-A910-4A35-8AFF-CBDF64AA6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52B0B60-4E84-009B-D1AC-19E80E6B2589}"/>
              </a:ext>
            </a:extLst>
          </p:cNvPr>
          <p:cNvSpPr txBox="1"/>
          <p:nvPr/>
        </p:nvSpPr>
        <p:spPr>
          <a:xfrm>
            <a:off x="557922" y="242564"/>
            <a:ext cx="5299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Documentos e Formulários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88A48CD-0AF9-420A-8420-13F105CD5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3250816"/>
              </p:ext>
            </p:extLst>
          </p:nvPr>
        </p:nvGraphicFramePr>
        <p:xfrm>
          <a:off x="76330" y="2309577"/>
          <a:ext cx="4366361" cy="273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írculo Q8">
            <a:extLst>
              <a:ext uri="{FF2B5EF4-FFF2-40B4-BE49-F238E27FC236}">
                <a16:creationId xmlns:a16="http://schemas.microsoft.com/office/drawing/2014/main" id="{3B584BCD-2B43-4ADE-ABF3-B3777FE96B41}"/>
              </a:ext>
            </a:extLst>
          </p:cNvPr>
          <p:cNvSpPr/>
          <p:nvPr/>
        </p:nvSpPr>
        <p:spPr>
          <a:xfrm>
            <a:off x="3185010" y="1692497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u="none" strike="noStrike" dirty="0">
                <a:solidFill>
                  <a:schemeClr val="bg1">
                    <a:lumMod val="100000"/>
                  </a:schemeClr>
                </a:solidFill>
                <a:latin typeface="Calibri"/>
                <a:cs typeface="Calibri"/>
              </a:rPr>
              <a:t>51,1</a:t>
            </a:r>
            <a:endParaRPr lang="pt-BR" sz="2400" b="1" dirty="0">
              <a:solidFill>
                <a:schemeClr val="bg1">
                  <a:lumMod val="100000"/>
                </a:schemeClr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48A9732-425A-4A69-AC90-5EF0916D7ADD}"/>
              </a:ext>
            </a:extLst>
          </p:cNvPr>
          <p:cNvGrpSpPr/>
          <p:nvPr/>
        </p:nvGrpSpPr>
        <p:grpSpPr>
          <a:xfrm>
            <a:off x="6605176" y="1692497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AECFE4A6-AC7C-46AD-8E62-88DE27010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3F086BA6-91DC-41F1-A8B4-3AFCDC7DA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58C63796-8DAA-428C-BC00-0E8DF6B2E0F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49098309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29" name="Gráfico 28" descr="Fala com preenchimento sólido">
            <a:extLst>
              <a:ext uri="{FF2B5EF4-FFF2-40B4-BE49-F238E27FC236}">
                <a16:creationId xmlns:a16="http://schemas.microsoft.com/office/drawing/2014/main" id="{C5FA6CBD-CE03-4421-9BF8-D2E55732D0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23922" y="3618175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3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4955" y="1103642"/>
            <a:ext cx="10938329" cy="532629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algn="just"/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8 - Como você avalia os documentos ou formulários exigidos pelo seu plano odontológico (por exemplo: formulário de adesão/ alteração do plano, pedido de reembolso, inclusão de dependentes) quanto ao quesito facilidade no preenchimento e envio?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581284"/>
              </p:ext>
            </p:extLst>
          </p:nvPr>
        </p:nvGraphicFramePr>
        <p:xfrm>
          <a:off x="9090248" y="2044995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76,0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23F34AB2-BEFC-4659-BA1A-7A4AFF81E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785525"/>
              </p:ext>
            </p:extLst>
          </p:nvPr>
        </p:nvGraphicFramePr>
        <p:xfrm>
          <a:off x="166550" y="4465298"/>
          <a:ext cx="5796000" cy="810404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preenchi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38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07708F4A-1ABF-4BED-B874-25BF1BBEE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89455"/>
              </p:ext>
            </p:extLst>
          </p:nvPr>
        </p:nvGraphicFramePr>
        <p:xfrm>
          <a:off x="90350" y="5542034"/>
          <a:ext cx="5872200" cy="847725"/>
        </p:xfrm>
        <a:graphic>
          <a:graphicData uri="http://schemas.openxmlformats.org/drawingml/2006/table">
            <a:tbl>
              <a:tblPr/>
              <a:tblGrid>
                <a:gridCol w="58722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7,68.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preenchi = Nunca preenchi documentos ou formulários: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171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 para cálculo dos resultados).</a:t>
                      </a:r>
                    </a:p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me lembro: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 entrevistados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1" name="Seta para a Direita 134">
            <a:extLst>
              <a:ext uri="{FF2B5EF4-FFF2-40B4-BE49-F238E27FC236}">
                <a16:creationId xmlns:a16="http://schemas.microsoft.com/office/drawing/2014/main" id="{246A0FC1-85DE-40A5-8EA8-287D783EA929}"/>
              </a:ext>
            </a:extLst>
          </p:cNvPr>
          <p:cNvSpPr/>
          <p:nvPr/>
        </p:nvSpPr>
        <p:spPr>
          <a:xfrm>
            <a:off x="936742" y="1576162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A1EC95F2-6A58-44D9-AAA7-95B6BD61815D}"/>
              </a:ext>
            </a:extLst>
          </p:cNvPr>
          <p:cNvSpPr/>
          <p:nvPr/>
        </p:nvSpPr>
        <p:spPr>
          <a:xfrm>
            <a:off x="6044145" y="4064633"/>
            <a:ext cx="5938860" cy="261095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preencheram documentos ou formulários exigidos e souberam responder,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70,5%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avaliaram com Bom e Muito Bom.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para a menção Muito ruim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citações. O maior índice de não satisfação está concentrado no gradiente Regular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20,2%.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Bom e Muito bom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33,7pp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risco de migração de satisfação para não satisfação.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 que melhor avaliou foi o público Feminino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75,3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etária, os mais satisfeitos são os beneficiários De 18 a 25 anos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76%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das menções. Os beneficiários De 46 a 55 anos atingindo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66,7%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satisfação.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1C000000}"/>
              </a:ext>
            </a:extLst>
          </p:cNvPr>
          <p:cNvSpPr/>
          <p:nvPr/>
        </p:nvSpPr>
        <p:spPr>
          <a:xfrm>
            <a:off x="2782170" y="2044994"/>
            <a:ext cx="1532378" cy="2737222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pic>
        <p:nvPicPr>
          <p:cNvPr id="26" name="Gráfico 2" descr="Dente">
            <a:extLst>
              <a:ext uri="{FF2B5EF4-FFF2-40B4-BE49-F238E27FC236}">
                <a16:creationId xmlns:a16="http://schemas.microsoft.com/office/drawing/2014/main" id="{A63799D4-5086-4557-AEED-A608ED383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C0064427-AFDC-4611-8007-07DA58A2308C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C918BC63-673C-4882-9E32-7C4F7A80D5E7}"/>
              </a:ext>
            </a:extLst>
          </p:cNvPr>
          <p:cNvSpPr/>
          <p:nvPr/>
        </p:nvSpPr>
        <p:spPr>
          <a:xfrm>
            <a:off x="9109400" y="2302241"/>
            <a:ext cx="2808175" cy="272283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E4F5C061-67B7-45CA-93CB-ECD79A666243}"/>
              </a:ext>
            </a:extLst>
          </p:cNvPr>
          <p:cNvSpPr/>
          <p:nvPr/>
        </p:nvSpPr>
        <p:spPr>
          <a:xfrm>
            <a:off x="9109399" y="3082704"/>
            <a:ext cx="2808175" cy="272283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B40D13B-F64D-02DC-5416-EAF8E2CDD9D7}"/>
              </a:ext>
            </a:extLst>
          </p:cNvPr>
          <p:cNvSpPr txBox="1"/>
          <p:nvPr/>
        </p:nvSpPr>
        <p:spPr>
          <a:xfrm>
            <a:off x="557922" y="242564"/>
            <a:ext cx="5299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Documentos e Formulários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88A48CD-0AF9-420A-8420-13F105CD5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3265116"/>
              </p:ext>
            </p:extLst>
          </p:nvPr>
        </p:nvGraphicFramePr>
        <p:xfrm>
          <a:off x="67425" y="2365283"/>
          <a:ext cx="4402975" cy="2647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írculo Q8">
            <a:extLst>
              <a:ext uri="{FF2B5EF4-FFF2-40B4-BE49-F238E27FC236}">
                <a16:creationId xmlns:a16="http://schemas.microsoft.com/office/drawing/2014/main" id="{3B584BCD-2B43-4ADE-ABF3-B3777FE96B41}"/>
              </a:ext>
            </a:extLst>
          </p:cNvPr>
          <p:cNvSpPr/>
          <p:nvPr/>
        </p:nvSpPr>
        <p:spPr>
          <a:xfrm>
            <a:off x="3214607" y="1696613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u="none" strike="noStrike" dirty="0">
                <a:solidFill>
                  <a:schemeClr val="bg1">
                    <a:lumMod val="100000"/>
                  </a:schemeClr>
                </a:solidFill>
                <a:latin typeface="Calibri"/>
                <a:cs typeface="Calibri"/>
              </a:rPr>
              <a:t>70,5</a:t>
            </a:r>
            <a:endParaRPr lang="pt-BR" sz="2400" b="1" dirty="0">
              <a:solidFill>
                <a:schemeClr val="bg1">
                  <a:lumMod val="100000"/>
                </a:schemeClr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48A9732-425A-4A69-AC90-5EF0916D7ADD}"/>
              </a:ext>
            </a:extLst>
          </p:cNvPr>
          <p:cNvGrpSpPr/>
          <p:nvPr/>
        </p:nvGrpSpPr>
        <p:grpSpPr>
          <a:xfrm>
            <a:off x="6657663" y="1601661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AECFE4A6-AC7C-46AD-8E62-88DE27010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3F086BA6-91DC-41F1-A8B4-3AFCDC7DA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58C63796-8DAA-428C-BC00-0E8DF6B2E0F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93206023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29" name="Gráfico 28" descr="Fala com preenchimento sólido">
            <a:extLst>
              <a:ext uri="{FF2B5EF4-FFF2-40B4-BE49-F238E27FC236}">
                <a16:creationId xmlns:a16="http://schemas.microsoft.com/office/drawing/2014/main" id="{C5FA6CBD-CE03-4421-9BF8-D2E55732D0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6677" y="3651099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9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014644"/>
              </p:ext>
            </p:extLst>
          </p:nvPr>
        </p:nvGraphicFramePr>
        <p:xfrm>
          <a:off x="9090248" y="1895993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53,8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sp>
        <p:nvSpPr>
          <p:cNvPr id="25" name="Retângulo 24">
            <a:extLst>
              <a:ext uri="{FF2B5EF4-FFF2-40B4-BE49-F238E27FC236}">
                <a16:creationId xmlns:a16="http://schemas.microsoft.com/office/drawing/2014/main" id="{3D129360-5D3C-4A9F-AFF8-CDC70ACC5F01}"/>
              </a:ext>
            </a:extLst>
          </p:cNvPr>
          <p:cNvSpPr/>
          <p:nvPr/>
        </p:nvSpPr>
        <p:spPr>
          <a:xfrm>
            <a:off x="6263948" y="3848639"/>
            <a:ext cx="5674765" cy="274537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souberam avaliar o plano de saúde,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62,8%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avaliaram positivamente.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Ponto de atenção para o índice de insatisfeitos,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12,3%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(soma das menções negativas Muito Ruim e Ruim). Observamos então que o índice de não satisfeitos se concentra no gradiente Regular,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24,8%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citações.</a:t>
            </a:r>
          </a:p>
          <a:p>
            <a:pPr algn="just"/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Bom e Muito bom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32,2pp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risco de migração de satisfação para não satisfação.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a variação entre os gêneros é pequena ficando dentro da margem de erro, logo não é possível dizer que há um gênero com melhor resultado que outro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faixa etária, o público De 18 a 25 anos são os mais satisfeitos,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82,1%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das menções.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Os beneficiários De 46 a 55 anos avaliaram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53,8%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2BE1AFC8-5CA0-405B-8694-B64BE37BF8E2}"/>
              </a:ext>
            </a:extLst>
          </p:cNvPr>
          <p:cNvSpPr txBox="1"/>
          <p:nvPr/>
        </p:nvSpPr>
        <p:spPr>
          <a:xfrm>
            <a:off x="79200" y="1087200"/>
            <a:ext cx="10618589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9 - Como você avalia seu plano?</a:t>
            </a: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BC1DC953-9E15-4C94-A526-BA74636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841962"/>
              </p:ext>
            </p:extLst>
          </p:nvPr>
        </p:nvGraphicFramePr>
        <p:xfrm>
          <a:off x="79200" y="4503807"/>
          <a:ext cx="4968000" cy="781441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57888480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180000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45" name="Seta para a Direita 134">
            <a:extLst>
              <a:ext uri="{FF2B5EF4-FFF2-40B4-BE49-F238E27FC236}">
                <a16:creationId xmlns:a16="http://schemas.microsoft.com/office/drawing/2014/main" id="{4599F535-30CD-4F8F-808C-2A2F7A6DD0A4}"/>
              </a:ext>
            </a:extLst>
          </p:cNvPr>
          <p:cNvSpPr/>
          <p:nvPr/>
        </p:nvSpPr>
        <p:spPr>
          <a:xfrm>
            <a:off x="751805" y="1491283"/>
            <a:ext cx="1737764" cy="82800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pic>
        <p:nvPicPr>
          <p:cNvPr id="35" name="Gráfico 34" descr="Fala com preenchimento sólido">
            <a:extLst>
              <a:ext uri="{FF2B5EF4-FFF2-40B4-BE49-F238E27FC236}">
                <a16:creationId xmlns:a16="http://schemas.microsoft.com/office/drawing/2014/main" id="{C1149679-0E8B-411F-B64B-05EC73D68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4625" y="3407884"/>
            <a:ext cx="638645" cy="638645"/>
          </a:xfrm>
          <a:prstGeom prst="rect">
            <a:avLst/>
          </a:prstGeom>
        </p:spPr>
      </p:pic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27E27C2C-DC97-4688-AAF0-FCA9BF319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28804"/>
              </p:ext>
            </p:extLst>
          </p:nvPr>
        </p:nvGraphicFramePr>
        <p:xfrm>
          <a:off x="79200" y="5610564"/>
          <a:ext cx="5796000" cy="571500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743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3,59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tenho como avaliar: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62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4" name="Retângulo 33">
            <a:extLst>
              <a:ext uri="{FF2B5EF4-FFF2-40B4-BE49-F238E27FC236}">
                <a16:creationId xmlns:a16="http://schemas.microsoft.com/office/drawing/2014/main" id="{00000000-0008-0000-0500-00001F000000}"/>
              </a:ext>
            </a:extLst>
          </p:cNvPr>
          <p:cNvSpPr/>
          <p:nvPr/>
        </p:nvSpPr>
        <p:spPr>
          <a:xfrm>
            <a:off x="2653622" y="1895992"/>
            <a:ext cx="1554484" cy="2889319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A168B37-F454-4E0A-B47D-5F6F57A24DE4}"/>
              </a:ext>
            </a:extLst>
          </p:cNvPr>
          <p:cNvSpPr/>
          <p:nvPr/>
        </p:nvSpPr>
        <p:spPr>
          <a:xfrm>
            <a:off x="9096844" y="2164196"/>
            <a:ext cx="2848465" cy="238204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F22C4A23-5577-4556-A199-213FE23B6F53}"/>
              </a:ext>
            </a:extLst>
          </p:cNvPr>
          <p:cNvSpPr/>
          <p:nvPr/>
        </p:nvSpPr>
        <p:spPr>
          <a:xfrm>
            <a:off x="9096844" y="2929207"/>
            <a:ext cx="2841869" cy="271193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33B0CDA-DFE0-47C8-831D-BA37760B74CC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 geral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F961E5-0240-483B-8BA6-3FEFC60BDA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813134"/>
              </p:ext>
            </p:extLst>
          </p:nvPr>
        </p:nvGraphicFramePr>
        <p:xfrm>
          <a:off x="-135994" y="2545792"/>
          <a:ext cx="4523267" cy="2494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Círculo Q9">
            <a:extLst>
              <a:ext uri="{FF2B5EF4-FFF2-40B4-BE49-F238E27FC236}">
                <a16:creationId xmlns:a16="http://schemas.microsoft.com/office/drawing/2014/main" id="{BCC38BB4-61A5-4169-A1AD-C2691DC79B2A}"/>
              </a:ext>
            </a:extLst>
          </p:cNvPr>
          <p:cNvSpPr/>
          <p:nvPr/>
        </p:nvSpPr>
        <p:spPr>
          <a:xfrm>
            <a:off x="3102340" y="1548839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u="none" strike="noStrike" dirty="0">
                <a:solidFill>
                  <a:schemeClr val="bg1"/>
                </a:solidFill>
                <a:latin typeface="Calibri"/>
                <a:cs typeface="Calibri"/>
              </a:rPr>
              <a:t>62,8</a:t>
            </a:r>
            <a:endParaRPr lang="pt-BR" sz="2800" b="1" dirty="0">
              <a:solidFill>
                <a:schemeClr val="bg1"/>
              </a:solidFill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7FD3FE7-A7CE-4452-9B3F-445E46364F24}"/>
              </a:ext>
            </a:extLst>
          </p:cNvPr>
          <p:cNvGrpSpPr/>
          <p:nvPr/>
        </p:nvGrpSpPr>
        <p:grpSpPr>
          <a:xfrm>
            <a:off x="6600529" y="1410344"/>
            <a:ext cx="2408399" cy="2376001"/>
            <a:chOff x="0" y="0"/>
            <a:chExt cx="2237239" cy="2543175"/>
          </a:xfrm>
        </p:grpSpPr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1D7FE2C7-68BE-4CC3-B432-6A7CEF9C8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8" name="Imagem 7" descr="Free vector graphic: Silhouette, Man, Women'S - Free Image ...">
              <a:extLst>
                <a:ext uri="{FF2B5EF4-FFF2-40B4-BE49-F238E27FC236}">
                  <a16:creationId xmlns:a16="http://schemas.microsoft.com/office/drawing/2014/main" id="{51AA0A2E-85F9-42F2-A467-A9F09CD48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9" name="Gráfico 8">
              <a:extLst>
                <a:ext uri="{FF2B5EF4-FFF2-40B4-BE49-F238E27FC236}">
                  <a16:creationId xmlns:a16="http://schemas.microsoft.com/office/drawing/2014/main" id="{B35764E4-EA90-4C08-A1C3-57AFBE54AFD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48621100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1053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9F961E5-0240-483B-8BA6-3FEFC60BDA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920358"/>
              </p:ext>
            </p:extLst>
          </p:nvPr>
        </p:nvGraphicFramePr>
        <p:xfrm>
          <a:off x="6697" y="2381126"/>
          <a:ext cx="4528358" cy="2689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110414" y="1171667"/>
            <a:ext cx="3894737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9 - Como você avalia seu plano de saúde?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627090"/>
              </p:ext>
            </p:extLst>
          </p:nvPr>
        </p:nvGraphicFramePr>
        <p:xfrm>
          <a:off x="8835086" y="2046766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54,0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57,0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583D8AA2-6A21-4156-83F0-5F979CA05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99062"/>
              </p:ext>
            </p:extLst>
          </p:nvPr>
        </p:nvGraphicFramePr>
        <p:xfrm>
          <a:off x="198489" y="4539799"/>
          <a:ext cx="4968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B9B6F9F6-686C-4C3C-AE33-D298A74DBA8A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 geral</a:t>
            </a:r>
          </a:p>
        </p:txBody>
      </p:sp>
      <p:sp>
        <p:nvSpPr>
          <p:cNvPr id="42" name="Seta para a Direita 134">
            <a:extLst>
              <a:ext uri="{FF2B5EF4-FFF2-40B4-BE49-F238E27FC236}">
                <a16:creationId xmlns:a16="http://schemas.microsoft.com/office/drawing/2014/main" id="{39EA5489-99FA-4957-86EC-6EBB3C5D0623}"/>
              </a:ext>
            </a:extLst>
          </p:cNvPr>
          <p:cNvSpPr/>
          <p:nvPr/>
        </p:nvSpPr>
        <p:spPr>
          <a:xfrm>
            <a:off x="949803" y="1467415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4BC2569A-9916-4D71-8877-2B94CEBE485E}"/>
              </a:ext>
            </a:extLst>
          </p:cNvPr>
          <p:cNvSpPr/>
          <p:nvPr/>
        </p:nvSpPr>
        <p:spPr>
          <a:xfrm>
            <a:off x="5854873" y="4243203"/>
            <a:ext cx="6337127" cy="2479738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souberam avaliar o plano de saúde,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60,7%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avaliaram positivamente.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soma de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Muito Ruim e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11%.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Observamos então que o índice de não satisfeitos se concentra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28,3%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citações.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Bom e Muito bom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33,5pp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probabilidade de migração de satisfação para não satisfação.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Analisado por gênero, o público Feminino foi o que melhor avaliou,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62,2%.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faixa etária, o público De 18 a 25 anos são os mais satisfeitos,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77,5%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das menções.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beneficiários De 36 a 45 anos apresentaram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54%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 satisfação.</a:t>
            </a:r>
            <a:endParaRPr lang="pt-BR" sz="1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1F000000}"/>
              </a:ext>
            </a:extLst>
          </p:cNvPr>
          <p:cNvSpPr/>
          <p:nvPr/>
        </p:nvSpPr>
        <p:spPr>
          <a:xfrm>
            <a:off x="2795231" y="1907228"/>
            <a:ext cx="1486855" cy="2907688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91C30EFF-E70C-48DC-8EBB-0234369BE907}"/>
              </a:ext>
            </a:extLst>
          </p:cNvPr>
          <p:cNvSpPr/>
          <p:nvPr/>
        </p:nvSpPr>
        <p:spPr>
          <a:xfrm>
            <a:off x="8835086" y="2300402"/>
            <a:ext cx="2848466" cy="274122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100" dirty="0"/>
              <a:t>c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F6D87710-CF14-45E2-850D-A00D47E84A58}"/>
              </a:ext>
            </a:extLst>
          </p:cNvPr>
          <p:cNvSpPr/>
          <p:nvPr/>
        </p:nvSpPr>
        <p:spPr>
          <a:xfrm>
            <a:off x="8835086" y="2818284"/>
            <a:ext cx="2848466" cy="274122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100" dirty="0"/>
              <a:t>c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05AEBEB2-4ED7-4045-9B73-22A6B11B1A4D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41" name="Gráfico 40" descr="Estetoscópio com preenchimento sólido">
            <a:extLst>
              <a:ext uri="{FF2B5EF4-FFF2-40B4-BE49-F238E27FC236}">
                <a16:creationId xmlns:a16="http://schemas.microsoft.com/office/drawing/2014/main" id="{3C5C6314-0F9F-47A5-84B8-96F921211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3" name="Círculo Q9">
            <a:extLst>
              <a:ext uri="{FF2B5EF4-FFF2-40B4-BE49-F238E27FC236}">
                <a16:creationId xmlns:a16="http://schemas.microsoft.com/office/drawing/2014/main" id="{BCC38BB4-61A5-4169-A1AD-C2691DC79B2A}"/>
              </a:ext>
            </a:extLst>
          </p:cNvPr>
          <p:cNvSpPr/>
          <p:nvPr/>
        </p:nvSpPr>
        <p:spPr>
          <a:xfrm>
            <a:off x="3204906" y="1603117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7E8DE8-3C36-46BA-BFCB-495F11245D6E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60,7</a:t>
            </a:fld>
            <a:endParaRPr lang="pt-BR" sz="2800" b="1">
              <a:solidFill>
                <a:schemeClr val="bg1"/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971B1A9-4629-513F-DAA0-99C74A92D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992460"/>
              </p:ext>
            </p:extLst>
          </p:nvPr>
        </p:nvGraphicFramePr>
        <p:xfrm>
          <a:off x="198489" y="5400583"/>
          <a:ext cx="5796000" cy="571500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382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5,01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tenho como avaliar: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grpSp>
        <p:nvGrpSpPr>
          <p:cNvPr id="5" name="Agrupar 4">
            <a:extLst>
              <a:ext uri="{FF2B5EF4-FFF2-40B4-BE49-F238E27FC236}">
                <a16:creationId xmlns:a16="http://schemas.microsoft.com/office/drawing/2014/main" id="{77FD3FE7-A7CE-4452-9B3F-445E46364F24}"/>
              </a:ext>
            </a:extLst>
          </p:cNvPr>
          <p:cNvGrpSpPr/>
          <p:nvPr/>
        </p:nvGrpSpPr>
        <p:grpSpPr>
          <a:xfrm>
            <a:off x="6319777" y="1729250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1D7FE2C7-68BE-4CC3-B432-6A7CEF9C8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51AA0A2E-85F9-42F2-A467-A9F09CD48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B35764E4-EA90-4C08-A1C3-57AFBE54AFD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41842829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27" name="Gráfico 26" descr="Fala com preenchimento sólido">
            <a:extLst>
              <a:ext uri="{FF2B5EF4-FFF2-40B4-BE49-F238E27FC236}">
                <a16:creationId xmlns:a16="http://schemas.microsoft.com/office/drawing/2014/main" id="{32960C03-08EA-480D-91C0-22F724763B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17953" y="3733051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4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7FC1D7FE-EF73-4D0C-8738-2C9E0E2C8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93821"/>
              </p:ext>
            </p:extLst>
          </p:nvPr>
        </p:nvGraphicFramePr>
        <p:xfrm>
          <a:off x="264947" y="2132455"/>
          <a:ext cx="11662105" cy="4109648"/>
        </p:xfrm>
        <a:graphic>
          <a:graphicData uri="http://schemas.openxmlformats.org/drawingml/2006/table">
            <a:tbl>
              <a:tblPr/>
              <a:tblGrid>
                <a:gridCol w="1042105">
                  <a:extLst>
                    <a:ext uri="{9D8B030D-6E8A-4147-A177-3AD203B41FA5}">
                      <a16:colId xmlns:a16="http://schemas.microsoft.com/office/drawing/2014/main" val="70855966"/>
                    </a:ext>
                  </a:extLst>
                </a:gridCol>
                <a:gridCol w="3060000">
                  <a:extLst>
                    <a:ext uri="{9D8B030D-6E8A-4147-A177-3AD203B41FA5}">
                      <a16:colId xmlns:a16="http://schemas.microsoft.com/office/drawing/2014/main" val="2479003568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9654688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85886922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38760253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1967339186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010515465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80459449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Questão</a:t>
                      </a:r>
                    </a:p>
                  </a:txBody>
                  <a:tcPr marL="9525" marR="9525" marT="9525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Base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Margem de Erro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Base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Margem de Erro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Base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Margem de Erro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881372"/>
                  </a:ext>
                </a:extLst>
              </a:tr>
              <a:tr h="360000">
                <a:tc rowSpan="5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A: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Atenção à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672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3.78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5.19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5.51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89148"/>
                  </a:ext>
                </a:extLst>
              </a:tr>
              <a:tr h="509648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4.63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5.99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7.32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6021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674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3.77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5.29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5.39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557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4 - Atenção à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687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3.74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5.09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5.51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6459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5 - Lista de médicos (acesso aos prestadores)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683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3.75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5.14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5.49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344492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B: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Canais de Atendimento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672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3.78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5.14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5.58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40103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7 - Resolutividade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7.05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8.84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11.71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79298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8 - Documentos e formulários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5.61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8.14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7.68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674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Bloco C: </a:t>
                      </a:r>
                    </a:p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Satisfação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9 - Avaliação 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743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3.59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5.01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5.16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76065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10 - Recomendação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731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3.62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5.06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5.19</a:t>
                      </a:r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11154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C2E9EB9C-94BB-4F44-8888-C188853476B7}"/>
              </a:ext>
            </a:extLst>
          </p:cNvPr>
          <p:cNvSpPr txBox="1"/>
          <p:nvPr/>
        </p:nvSpPr>
        <p:spPr>
          <a:xfrm>
            <a:off x="417600" y="1092975"/>
            <a:ext cx="2731590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Margem de erro por atributo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4590672-71A1-4ADE-9709-2DA09C6F8076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8C8D4BD-6352-4A52-BD45-2E9896828B38}"/>
              </a:ext>
            </a:extLst>
          </p:cNvPr>
          <p:cNvSpPr/>
          <p:nvPr/>
        </p:nvSpPr>
        <p:spPr>
          <a:xfrm>
            <a:off x="10331608" y="1665284"/>
            <a:ext cx="819192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pic>
        <p:nvPicPr>
          <p:cNvPr id="6" name="Gráfico 5" descr="Dente estrutura de tópicos">
            <a:extLst>
              <a:ext uri="{FF2B5EF4-FFF2-40B4-BE49-F238E27FC236}">
                <a16:creationId xmlns:a16="http://schemas.microsoft.com/office/drawing/2014/main" id="{B110E9B4-8A7F-47C6-A826-0EFD41F18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14228" y="1634439"/>
            <a:ext cx="424800" cy="424800"/>
          </a:xfrm>
          <a:prstGeom prst="rect">
            <a:avLst/>
          </a:prstGeom>
        </p:spPr>
      </p:pic>
      <p:pic>
        <p:nvPicPr>
          <p:cNvPr id="7" name="Gráfico 6" descr="Estetoscópio com preenchimento sólido">
            <a:extLst>
              <a:ext uri="{FF2B5EF4-FFF2-40B4-BE49-F238E27FC236}">
                <a16:creationId xmlns:a16="http://schemas.microsoft.com/office/drawing/2014/main" id="{9580298A-5AF0-48FF-9260-6EB9C04888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84317" y="1626413"/>
            <a:ext cx="425870" cy="42587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82E91360-5ECB-499D-A72E-7212331D33B2}"/>
              </a:ext>
            </a:extLst>
          </p:cNvPr>
          <p:cNvSpPr/>
          <p:nvPr/>
        </p:nvSpPr>
        <p:spPr>
          <a:xfrm>
            <a:off x="7852143" y="1665284"/>
            <a:ext cx="754995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5838904-2C8B-48A7-9E7F-8CB0F7273F6E}"/>
              </a:ext>
            </a:extLst>
          </p:cNvPr>
          <p:cNvSpPr/>
          <p:nvPr/>
        </p:nvSpPr>
        <p:spPr>
          <a:xfrm>
            <a:off x="5274595" y="1658660"/>
            <a:ext cx="754995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Geral</a:t>
            </a:r>
          </a:p>
        </p:txBody>
      </p:sp>
      <p:pic>
        <p:nvPicPr>
          <p:cNvPr id="1026" name="Picture 2" descr="Adaptação Contratual - GNDI">
            <a:extLst>
              <a:ext uri="{FF2B5EF4-FFF2-40B4-BE49-F238E27FC236}">
                <a16:creationId xmlns:a16="http://schemas.microsoft.com/office/drawing/2014/main" id="{B1CE9078-DF48-434F-A2DE-E9DFC15B1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282" y="1626413"/>
            <a:ext cx="424800" cy="43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902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9F961E5-0240-483B-8BA6-3FEFC60BDA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7016659"/>
              </p:ext>
            </p:extLst>
          </p:nvPr>
        </p:nvGraphicFramePr>
        <p:xfrm>
          <a:off x="1" y="1876145"/>
          <a:ext cx="4507344" cy="329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161850" y="1085204"/>
            <a:ext cx="3894737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9 - Como você avalia seu plano odontológico?</a:t>
            </a:r>
          </a:p>
        </p:txBody>
      </p:sp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5D21F8EB-382E-4903-9523-5EFBF52A3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651969"/>
              </p:ext>
            </p:extLst>
          </p:nvPr>
        </p:nvGraphicFramePr>
        <p:xfrm>
          <a:off x="8835086" y="2046766"/>
          <a:ext cx="2848466" cy="1831214"/>
        </p:xfrm>
        <a:graphic>
          <a:graphicData uri="http://schemas.openxmlformats.org/drawingml/2006/table">
            <a:tbl>
              <a:tblPr/>
              <a:tblGrid>
                <a:gridCol w="1424233">
                  <a:extLst>
                    <a:ext uri="{9D8B030D-6E8A-4147-A177-3AD203B41FA5}">
                      <a16:colId xmlns:a16="http://schemas.microsoft.com/office/drawing/2014/main" val="3399568873"/>
                    </a:ext>
                  </a:extLst>
                </a:gridCol>
                <a:gridCol w="1424233">
                  <a:extLst>
                    <a:ext uri="{9D8B030D-6E8A-4147-A177-3AD203B41FA5}">
                      <a16:colId xmlns:a16="http://schemas.microsoft.com/office/drawing/2014/main" val="1949039527"/>
                    </a:ext>
                  </a:extLst>
                </a:gridCol>
              </a:tblGrid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Faixa Etária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T2B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50574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85,5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173083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086560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28842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69831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67,6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73009"/>
                  </a:ext>
                </a:extLst>
              </a:tr>
              <a:tr h="2616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4123"/>
                  </a:ext>
                </a:extLst>
              </a:tr>
            </a:tbl>
          </a:graphicData>
        </a:graphic>
      </p:graphicFrame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583D8AA2-6A21-4156-83F0-5F979CA05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23725"/>
              </p:ext>
            </p:extLst>
          </p:nvPr>
        </p:nvGraphicFramePr>
        <p:xfrm>
          <a:off x="198489" y="4539799"/>
          <a:ext cx="4968000" cy="793559"/>
        </p:xfrm>
        <a:graphic>
          <a:graphicData uri="http://schemas.openxmlformats.org/drawingml/2006/table">
            <a:tbl>
              <a:tblPr/>
              <a:tblGrid>
                <a:gridCol w="828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B9B6F9F6-686C-4C3C-AE33-D298A74DBA8A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 geral</a:t>
            </a:r>
          </a:p>
        </p:txBody>
      </p:sp>
      <p:sp>
        <p:nvSpPr>
          <p:cNvPr id="42" name="Seta para a Direita 134">
            <a:extLst>
              <a:ext uri="{FF2B5EF4-FFF2-40B4-BE49-F238E27FC236}">
                <a16:creationId xmlns:a16="http://schemas.microsoft.com/office/drawing/2014/main" id="{39EA5489-99FA-4957-86EC-6EBB3C5D0623}"/>
              </a:ext>
            </a:extLst>
          </p:cNvPr>
          <p:cNvSpPr/>
          <p:nvPr/>
        </p:nvSpPr>
        <p:spPr>
          <a:xfrm>
            <a:off x="959760" y="1371471"/>
            <a:ext cx="1737764" cy="9376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Percepção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4BC2569A-9916-4D71-8877-2B94CEBE485E}"/>
              </a:ext>
            </a:extLst>
          </p:cNvPr>
          <p:cNvSpPr/>
          <p:nvPr/>
        </p:nvSpPr>
        <p:spPr>
          <a:xfrm>
            <a:off x="5919227" y="3954278"/>
            <a:ext cx="6272772" cy="266356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souberam avaliar o plano de saúde,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65,1%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avaliaram positivamente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 soma de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Muito Ruim e Ruim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13,8%.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Observamos então, que o índice de não satisfeitos se concentra no gradiente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citações.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viés de baixa entre as menções Bom e Muito bom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30,7pp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que indica risco de migração de satisfação para não satisfação.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Analisado por gênero, o público Masculino foi o que melhor avaliou,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66,9%.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faixa etária, o público De 18 a 25 anos são os mais satisfeitos,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85,5%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das menções.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Os beneficiários De 46 a 55 anos apresentaram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50%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satisfação.</a:t>
            </a:r>
            <a:endParaRPr lang="pt-BR" sz="1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0000000-0008-0000-0500-00001F000000}"/>
              </a:ext>
            </a:extLst>
          </p:cNvPr>
          <p:cNvSpPr/>
          <p:nvPr/>
        </p:nvSpPr>
        <p:spPr>
          <a:xfrm>
            <a:off x="2805188" y="1876145"/>
            <a:ext cx="1481911" cy="2949787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>
              <a:solidFill>
                <a:srgbClr val="FF7C80"/>
              </a:solidFill>
            </a:endParaRPr>
          </a:p>
        </p:txBody>
      </p:sp>
      <p:pic>
        <p:nvPicPr>
          <p:cNvPr id="26" name="Gráfico 2" descr="Dente">
            <a:extLst>
              <a:ext uri="{FF2B5EF4-FFF2-40B4-BE49-F238E27FC236}">
                <a16:creationId xmlns:a16="http://schemas.microsoft.com/office/drawing/2014/main" id="{1491BB29-220D-46FE-8978-C54D9EC33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id="{AD9F23A8-D0D4-4FF3-902C-8E217CDD6531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E4D69160-F9D5-4334-9BD3-F54CE3FEF2A7}"/>
              </a:ext>
            </a:extLst>
          </p:cNvPr>
          <p:cNvSpPr/>
          <p:nvPr/>
        </p:nvSpPr>
        <p:spPr>
          <a:xfrm>
            <a:off x="8835087" y="2316653"/>
            <a:ext cx="2848466" cy="241820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140D0F47-2689-44C2-B638-7251FD4B34A3}"/>
              </a:ext>
            </a:extLst>
          </p:cNvPr>
          <p:cNvSpPr/>
          <p:nvPr/>
        </p:nvSpPr>
        <p:spPr>
          <a:xfrm>
            <a:off x="8835086" y="3084943"/>
            <a:ext cx="2848466" cy="270000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46EC75A-6FB7-76C1-100E-7C690311D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691748"/>
              </p:ext>
            </p:extLst>
          </p:nvPr>
        </p:nvGraphicFramePr>
        <p:xfrm>
          <a:off x="161850" y="5596341"/>
          <a:ext cx="5796000" cy="571500"/>
        </p:xfrm>
        <a:graphic>
          <a:graphicData uri="http://schemas.openxmlformats.org/drawingml/2006/table">
            <a:tbl>
              <a:tblPr/>
              <a:tblGrid>
                <a:gridCol w="579600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361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5,16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 = Não sei/Não tenho como avaliar: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4" name="Círculo Q9">
            <a:extLst>
              <a:ext uri="{FF2B5EF4-FFF2-40B4-BE49-F238E27FC236}">
                <a16:creationId xmlns:a16="http://schemas.microsoft.com/office/drawing/2014/main" id="{BCC38BB4-61A5-4169-A1AD-C2691DC79B2A}"/>
              </a:ext>
            </a:extLst>
          </p:cNvPr>
          <p:cNvSpPr/>
          <p:nvPr/>
        </p:nvSpPr>
        <p:spPr>
          <a:xfrm>
            <a:off x="3212391" y="1544273"/>
            <a:ext cx="667503" cy="663744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7E8DE8-3C36-46BA-BFCB-495F11245D6E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65,1</a:t>
            </a:fld>
            <a:endParaRPr lang="pt-BR" sz="2800" b="1">
              <a:solidFill>
                <a:schemeClr val="bg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7FD3FE7-A7CE-4452-9B3F-445E46364F24}"/>
              </a:ext>
            </a:extLst>
          </p:cNvPr>
          <p:cNvGrpSpPr/>
          <p:nvPr/>
        </p:nvGrpSpPr>
        <p:grpSpPr>
          <a:xfrm>
            <a:off x="6231574" y="1571940"/>
            <a:ext cx="2408399" cy="2376001"/>
            <a:chOff x="0" y="0"/>
            <a:chExt cx="2237239" cy="2543175"/>
          </a:xfrm>
        </p:grpSpPr>
        <p:pic>
          <p:nvPicPr>
            <p:cNvPr id="6" name="Imagem 5" descr="Free vector graphic: Silhouette, Man, Women'S - Free Image ...">
              <a:extLst>
                <a:ext uri="{FF2B5EF4-FFF2-40B4-BE49-F238E27FC236}">
                  <a16:creationId xmlns:a16="http://schemas.microsoft.com/office/drawing/2014/main" id="{1D7FE2C7-68BE-4CC3-B432-6A7CEF9C8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6"/>
            <a:stretch/>
          </p:blipFill>
          <p:spPr>
            <a:xfrm>
              <a:off x="381001" y="161925"/>
              <a:ext cx="628649" cy="2257426"/>
            </a:xfrm>
            <a:prstGeom prst="rect">
              <a:avLst/>
            </a:prstGeom>
          </p:spPr>
        </p:pic>
        <p:pic>
          <p:nvPicPr>
            <p:cNvPr id="7" name="Imagem 6" descr="Free vector graphic: Silhouette, Man, Women'S - Free Image ...">
              <a:extLst>
                <a:ext uri="{FF2B5EF4-FFF2-40B4-BE49-F238E27FC236}">
                  <a16:creationId xmlns:a16="http://schemas.microsoft.com/office/drawing/2014/main" id="{51AA0A2E-85F9-42F2-A467-A9F09CD48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rgbClr val="FF66CC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0"/>
            <a:stretch/>
          </p:blipFill>
          <p:spPr>
            <a:xfrm>
              <a:off x="1209675" y="190500"/>
              <a:ext cx="621046" cy="2257425"/>
            </a:xfrm>
            <a:prstGeom prst="rect">
              <a:avLst/>
            </a:prstGeom>
          </p:spPr>
        </p:pic>
        <p:graphicFrame>
          <p:nvGraphicFramePr>
            <p:cNvPr id="8" name="Gráfico 7">
              <a:extLst>
                <a:ext uri="{FF2B5EF4-FFF2-40B4-BE49-F238E27FC236}">
                  <a16:creationId xmlns:a16="http://schemas.microsoft.com/office/drawing/2014/main" id="{B35764E4-EA90-4C08-A1C3-57AFBE54AFD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33479222"/>
                </p:ext>
              </p:extLst>
            </p:nvPr>
          </p:nvGraphicFramePr>
          <p:xfrm>
            <a:off x="0" y="0"/>
            <a:ext cx="2237239" cy="2543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pic>
        <p:nvPicPr>
          <p:cNvPr id="27" name="Gráfico 26" descr="Fala com preenchimento sólido">
            <a:extLst>
              <a:ext uri="{FF2B5EF4-FFF2-40B4-BE49-F238E27FC236}">
                <a16:creationId xmlns:a16="http://schemas.microsoft.com/office/drawing/2014/main" id="{32960C03-08EA-480D-91C0-22F724763B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47877" y="3558657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8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1189237-BFF7-4D9A-878C-FE870B5F7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7975430"/>
              </p:ext>
            </p:extLst>
          </p:nvPr>
        </p:nvGraphicFramePr>
        <p:xfrm>
          <a:off x="-85543" y="1489889"/>
          <a:ext cx="5057038" cy="2973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1243" y="1035403"/>
            <a:ext cx="10453538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10 - Você recomendaria o seu plano para amigos ou familiares?</a:t>
            </a:r>
          </a:p>
        </p:txBody>
      </p:sp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9997F595-C252-4F0B-9E50-DF9F228F8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077712"/>
              </p:ext>
            </p:extLst>
          </p:nvPr>
        </p:nvGraphicFramePr>
        <p:xfrm>
          <a:off x="81243" y="3943278"/>
          <a:ext cx="5148000" cy="793559"/>
        </p:xfrm>
        <a:graphic>
          <a:graphicData uri="http://schemas.openxmlformats.org/drawingml/2006/table">
            <a:tbl>
              <a:tblPr/>
              <a:tblGrid>
                <a:gridCol w="936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59329DEC-AB6C-4AFC-B5BD-E4D087947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749895"/>
              </p:ext>
            </p:extLst>
          </p:nvPr>
        </p:nvGraphicFramePr>
        <p:xfrm>
          <a:off x="81243" y="4831433"/>
          <a:ext cx="6467418" cy="580147"/>
        </p:xfrm>
        <a:graphic>
          <a:graphicData uri="http://schemas.openxmlformats.org/drawingml/2006/table">
            <a:tbl>
              <a:tblPr/>
              <a:tblGrid>
                <a:gridCol w="6467418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9147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731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3,62.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sei/Não tenho como avaliar: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74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5" name="Elipse 34">
            <a:extLst>
              <a:ext uri="{FF2B5EF4-FFF2-40B4-BE49-F238E27FC236}">
                <a16:creationId xmlns:a16="http://schemas.microsoft.com/office/drawing/2014/main" id="{3D5B1BA8-9FEE-42D3-95AF-C9C86DFAA73F}"/>
              </a:ext>
            </a:extLst>
          </p:cNvPr>
          <p:cNvSpPr/>
          <p:nvPr/>
        </p:nvSpPr>
        <p:spPr>
          <a:xfrm>
            <a:off x="2189553" y="3321841"/>
            <a:ext cx="495539" cy="472616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Arredondado 12">
            <a:extLst>
              <a:ext uri="{FF2B5EF4-FFF2-40B4-BE49-F238E27FC236}">
                <a16:creationId xmlns:a16="http://schemas.microsoft.com/office/drawing/2014/main" id="{4FA7A931-8AF4-4BEE-AFE9-0082B3CD9EA2}"/>
              </a:ext>
            </a:extLst>
          </p:cNvPr>
          <p:cNvSpPr/>
          <p:nvPr/>
        </p:nvSpPr>
        <p:spPr>
          <a:xfrm>
            <a:off x="2074179" y="3107010"/>
            <a:ext cx="683878" cy="1737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Neutro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35E9F8F9-62BA-4D24-9402-822D69A27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009333"/>
              </p:ext>
            </p:extLst>
          </p:nvPr>
        </p:nvGraphicFramePr>
        <p:xfrm>
          <a:off x="5620850" y="1403587"/>
          <a:ext cx="6395892" cy="3441153"/>
        </p:xfrm>
        <a:graphic>
          <a:graphicData uri="http://schemas.openxmlformats.org/drawingml/2006/table">
            <a:tbl>
              <a:tblPr/>
              <a:tblGrid>
                <a:gridCol w="1065982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049385244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94159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</a:t>
                      </a:r>
                      <a:b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Definitivamente</a:t>
                      </a:r>
                      <a:b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59,8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87472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59,5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845903"/>
                  </a:ext>
                </a:extLst>
              </a:tr>
              <a:tr h="2957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68,8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49785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59,0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90285"/>
                  </a:ext>
                </a:extLst>
              </a:tr>
              <a:tr h="13075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71569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54,4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28150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53,6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35369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64,2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2167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70,6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176404"/>
                  </a:ext>
                </a:extLst>
              </a:tr>
            </a:tbl>
          </a:graphicData>
        </a:graphic>
      </p:graphicFrame>
      <p:sp>
        <p:nvSpPr>
          <p:cNvPr id="22" name="Retângulo 21">
            <a:extLst>
              <a:ext uri="{FF2B5EF4-FFF2-40B4-BE49-F238E27FC236}">
                <a16:creationId xmlns:a16="http://schemas.microsoft.com/office/drawing/2014/main" id="{ED517769-45B7-4873-A87C-0B7217D89E40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Geral</a:t>
            </a:r>
          </a:p>
        </p:txBody>
      </p:sp>
      <p:sp>
        <p:nvSpPr>
          <p:cNvPr id="30" name="Retângulo Arredondado 12">
            <a:extLst>
              <a:ext uri="{FF2B5EF4-FFF2-40B4-BE49-F238E27FC236}">
                <a16:creationId xmlns:a16="http://schemas.microsoft.com/office/drawing/2014/main" id="{00000000-0008-0000-0500-000022000000}"/>
              </a:ext>
            </a:extLst>
          </p:cNvPr>
          <p:cNvSpPr/>
          <p:nvPr/>
        </p:nvSpPr>
        <p:spPr>
          <a:xfrm>
            <a:off x="3989877" y="1499098"/>
            <a:ext cx="870864" cy="5671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t>Positivo 59,7</a:t>
            </a:r>
            <a:endParaRPr lang="pt-BR" sz="1800" b="1">
              <a:solidFill>
                <a:schemeClr val="bg1"/>
              </a:solidFill>
            </a:endParaRPr>
          </a:p>
        </p:txBody>
      </p:sp>
      <p:sp>
        <p:nvSpPr>
          <p:cNvPr id="31" name="Retângulo Arredondado 12">
            <a:extLst>
              <a:ext uri="{FF2B5EF4-FFF2-40B4-BE49-F238E27FC236}">
                <a16:creationId xmlns:a16="http://schemas.microsoft.com/office/drawing/2014/main" id="{00000000-0008-0000-0500-000023000000}"/>
              </a:ext>
            </a:extLst>
          </p:cNvPr>
          <p:cNvSpPr/>
          <p:nvPr/>
        </p:nvSpPr>
        <p:spPr>
          <a:xfrm>
            <a:off x="557922" y="1494920"/>
            <a:ext cx="870863" cy="5671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35,2</a:t>
            </a:r>
            <a:endParaRPr lang="pt-BR" sz="20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82E28BF-FDA6-4F30-8706-DE514B1BCD01}"/>
              </a:ext>
            </a:extLst>
          </p:cNvPr>
          <p:cNvSpPr/>
          <p:nvPr/>
        </p:nvSpPr>
        <p:spPr>
          <a:xfrm>
            <a:off x="9890450" y="4658129"/>
            <a:ext cx="2126292" cy="186611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73B1AFF7-6232-4B2C-8424-5E645870856C}"/>
              </a:ext>
            </a:extLst>
          </p:cNvPr>
          <p:cNvSpPr/>
          <p:nvPr/>
        </p:nvSpPr>
        <p:spPr>
          <a:xfrm>
            <a:off x="9890450" y="3973480"/>
            <a:ext cx="2126292" cy="186611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9355058-63C6-3D02-B9D6-D30C747B2EB5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Recomendação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0747C50-C6BA-723D-9B59-41E64441B3B5}"/>
              </a:ext>
            </a:extLst>
          </p:cNvPr>
          <p:cNvSpPr/>
          <p:nvPr/>
        </p:nvSpPr>
        <p:spPr>
          <a:xfrm>
            <a:off x="81243" y="5408375"/>
            <a:ext cx="12045600" cy="1280066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souberam avaliar,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59,7%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recomendariam o plano, citando então Recomendaria ou Definitivamente recomendaria.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alto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56,1pp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entre as opções positivas, indicando probabilidade de migração de Recomendaria para Neutralidade (Indiferente) e também para a soma de Não Recomendaria e Recomendaria com ressalva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35,2%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 negativas.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a variação entre os gêneros é pequena ficando dentro da margem de erro, logo não é possível dizer que há um gênero com melhor resultado que outro.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se destacam os beneficiários com Mais de 65 anos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70,6%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 positivas e os beneficiários De 36 a 45 anos sendo o público que mais Definitivamente recomendaria com 3,1%.</a:t>
            </a:r>
          </a:p>
        </p:txBody>
      </p:sp>
      <p:pic>
        <p:nvPicPr>
          <p:cNvPr id="18" name="Gráfico 17" descr="Fala com preenchimento sólido">
            <a:extLst>
              <a:ext uri="{FF2B5EF4-FFF2-40B4-BE49-F238E27FC236}">
                <a16:creationId xmlns:a16="http://schemas.microsoft.com/office/drawing/2014/main" id="{F92C11D6-CE0D-4D5B-AF5A-6920A9C69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3190" y="5023455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97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1189237-BFF7-4D9A-878C-FE870B5F7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035292"/>
              </p:ext>
            </p:extLst>
          </p:nvPr>
        </p:nvGraphicFramePr>
        <p:xfrm>
          <a:off x="-96254" y="1515334"/>
          <a:ext cx="5067749" cy="2973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1243" y="1035403"/>
            <a:ext cx="10453538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10 - Você recomendaria o seu plano de saúde para amigos ou familiares?</a:t>
            </a:r>
          </a:p>
        </p:txBody>
      </p:sp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9997F595-C252-4F0B-9E50-DF9F228F8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364300"/>
              </p:ext>
            </p:extLst>
          </p:nvPr>
        </p:nvGraphicFramePr>
        <p:xfrm>
          <a:off x="81243" y="3943278"/>
          <a:ext cx="5148000" cy="793559"/>
        </p:xfrm>
        <a:graphic>
          <a:graphicData uri="http://schemas.openxmlformats.org/drawingml/2006/table">
            <a:tbl>
              <a:tblPr/>
              <a:tblGrid>
                <a:gridCol w="936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59329DEC-AB6C-4AFC-B5BD-E4D087947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274121"/>
              </p:ext>
            </p:extLst>
          </p:nvPr>
        </p:nvGraphicFramePr>
        <p:xfrm>
          <a:off x="81243" y="4847199"/>
          <a:ext cx="6682164" cy="580147"/>
        </p:xfrm>
        <a:graphic>
          <a:graphicData uri="http://schemas.openxmlformats.org/drawingml/2006/table">
            <a:tbl>
              <a:tblPr/>
              <a:tblGrid>
                <a:gridCol w="6682164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9147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375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5,06.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sei/Não tenho como avaliar: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25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5" name="Elipse 34">
            <a:extLst>
              <a:ext uri="{FF2B5EF4-FFF2-40B4-BE49-F238E27FC236}">
                <a16:creationId xmlns:a16="http://schemas.microsoft.com/office/drawing/2014/main" id="{3D5B1BA8-9FEE-42D3-95AF-C9C86DFAA73F}"/>
              </a:ext>
            </a:extLst>
          </p:cNvPr>
          <p:cNvSpPr/>
          <p:nvPr/>
        </p:nvSpPr>
        <p:spPr>
          <a:xfrm>
            <a:off x="2165968" y="3311870"/>
            <a:ext cx="539757" cy="539757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Arredondado 12">
            <a:extLst>
              <a:ext uri="{FF2B5EF4-FFF2-40B4-BE49-F238E27FC236}">
                <a16:creationId xmlns:a16="http://schemas.microsoft.com/office/drawing/2014/main" id="{4FA7A931-8AF4-4BEE-AFE9-0082B3CD9EA2}"/>
              </a:ext>
            </a:extLst>
          </p:cNvPr>
          <p:cNvSpPr/>
          <p:nvPr/>
        </p:nvSpPr>
        <p:spPr>
          <a:xfrm>
            <a:off x="2093909" y="3138140"/>
            <a:ext cx="683878" cy="1737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Neutro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35E9F8F9-62BA-4D24-9402-822D69A27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967385"/>
              </p:ext>
            </p:extLst>
          </p:nvPr>
        </p:nvGraphicFramePr>
        <p:xfrm>
          <a:off x="5620850" y="1403587"/>
          <a:ext cx="6395892" cy="3443760"/>
        </p:xfrm>
        <a:graphic>
          <a:graphicData uri="http://schemas.openxmlformats.org/drawingml/2006/table">
            <a:tbl>
              <a:tblPr/>
              <a:tblGrid>
                <a:gridCol w="1065982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049385244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94159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</a:t>
                      </a:r>
                      <a:b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Definitivamente</a:t>
                      </a:r>
                      <a:b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59,3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87472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55,4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845903"/>
                  </a:ext>
                </a:extLst>
              </a:tr>
              <a:tr h="2957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57,5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49785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54,9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9028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71569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28150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53,3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53,3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35369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70,8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2167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78,1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176404"/>
                  </a:ext>
                </a:extLst>
              </a:tr>
            </a:tbl>
          </a:graphicData>
        </a:graphic>
      </p:graphicFrame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00000000-0008-0000-0500-000023000000}"/>
              </a:ext>
            </a:extLst>
          </p:cNvPr>
          <p:cNvSpPr/>
          <p:nvPr/>
        </p:nvSpPr>
        <p:spPr>
          <a:xfrm>
            <a:off x="493764" y="1456972"/>
            <a:ext cx="870863" cy="5671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Negativo </a:t>
            </a: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38</a:t>
            </a:r>
            <a:r>
              <a:rPr lang="pt-BR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,2</a:t>
            </a:r>
            <a:endParaRPr lang="pt-BR" sz="20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F67D5AA-5445-4211-97BA-1F50575C9825}"/>
              </a:ext>
            </a:extLst>
          </p:cNvPr>
          <p:cNvSpPr/>
          <p:nvPr/>
        </p:nvSpPr>
        <p:spPr>
          <a:xfrm>
            <a:off x="9880847" y="4668866"/>
            <a:ext cx="2135895" cy="193081"/>
          </a:xfrm>
          <a:prstGeom prst="rect">
            <a:avLst/>
          </a:prstGeom>
          <a:noFill/>
          <a:ln w="12700" cap="flat" cmpd="sng" algn="ctr">
            <a:solidFill>
              <a:srgbClr val="70AD47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6705804-D623-4650-ACAA-CC89CB2C5E65}"/>
              </a:ext>
            </a:extLst>
          </p:cNvPr>
          <p:cNvSpPr/>
          <p:nvPr/>
        </p:nvSpPr>
        <p:spPr>
          <a:xfrm>
            <a:off x="9871611" y="3630838"/>
            <a:ext cx="2135895" cy="193081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2A1FC194-57E2-4762-BC56-0E8072E7E9AA}"/>
              </a:ext>
            </a:extLst>
          </p:cNvPr>
          <p:cNvSpPr/>
          <p:nvPr/>
        </p:nvSpPr>
        <p:spPr>
          <a:xfrm>
            <a:off x="11104522" y="822996"/>
            <a:ext cx="875983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500" dirty="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Saúde</a:t>
            </a:r>
          </a:p>
        </p:txBody>
      </p:sp>
      <p:pic>
        <p:nvPicPr>
          <p:cNvPr id="27" name="Gráfico 26" descr="Estetoscópio com preenchimento sólido">
            <a:extLst>
              <a:ext uri="{FF2B5EF4-FFF2-40B4-BE49-F238E27FC236}">
                <a16:creationId xmlns:a16="http://schemas.microsoft.com/office/drawing/2014/main" id="{7196B47A-5AB9-42C4-B895-A52FB8CBB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5950" y="765175"/>
            <a:ext cx="432314" cy="4417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B96F39A-5129-8F5E-C9B1-1E742261C8C9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Recomendação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9C8AEBE-A9FB-E60F-D755-361154A10A87}"/>
              </a:ext>
            </a:extLst>
          </p:cNvPr>
          <p:cNvSpPr/>
          <p:nvPr/>
        </p:nvSpPr>
        <p:spPr>
          <a:xfrm>
            <a:off x="81243" y="5408375"/>
            <a:ext cx="12045600" cy="1280066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souberam avaliar,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57,6%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recomendariam o plano, citando então Recomendaria ou Definitivamente recomendaria.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alto viés de baixa de 55pp entre as opções positivas, indicando probabilidade de migração de Recomendaria para Neutralidade (Indiferente) e também para a soma de Não Recomendaria e Recomendaria com ressalva, que foi de 38,2%.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a variação entre os gêneros é pequena ficando dentro da margem de erro, logo não é possível dizer que há um gênero com melhor resultado que outro.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se destacam os beneficiários com Mais de 65 anos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78,1%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 positivas e os beneficiários De 36 a 45 anos sendo o público que mais Definitivamente recomendaria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4,1%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tângulo Arredondado 12">
            <a:extLst>
              <a:ext uri="{FF2B5EF4-FFF2-40B4-BE49-F238E27FC236}">
                <a16:creationId xmlns:a16="http://schemas.microsoft.com/office/drawing/2014/main" id="{8B92175E-70C5-47C5-B605-A84153E22819}"/>
              </a:ext>
            </a:extLst>
          </p:cNvPr>
          <p:cNvSpPr/>
          <p:nvPr/>
        </p:nvSpPr>
        <p:spPr>
          <a:xfrm>
            <a:off x="4250936" y="1499098"/>
            <a:ext cx="849433" cy="57191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050B844-495D-411E-8141-E47395715B08}" type="TxLink">
              <a:rPr lang="en-US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pPr algn="ctr"/>
              <a:t>Positivo 57,6</a:t>
            </a:fld>
            <a:endParaRPr lang="pt-BR" sz="1800" b="1">
              <a:solidFill>
                <a:schemeClr val="bg1"/>
              </a:solidFill>
            </a:endParaRPr>
          </a:p>
        </p:txBody>
      </p:sp>
      <p:pic>
        <p:nvPicPr>
          <p:cNvPr id="7" name="Gráfico 6" descr="Fala com preenchimento sólido">
            <a:extLst>
              <a:ext uri="{FF2B5EF4-FFF2-40B4-BE49-F238E27FC236}">
                <a16:creationId xmlns:a16="http://schemas.microsoft.com/office/drawing/2014/main" id="{93865554-6F38-203D-C323-822D52B3C1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23190" y="5023455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5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1189237-BFF7-4D9A-878C-FE870B5F7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467477"/>
              </p:ext>
            </p:extLst>
          </p:nvPr>
        </p:nvGraphicFramePr>
        <p:xfrm>
          <a:off x="-91460" y="1509139"/>
          <a:ext cx="5062955" cy="2973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81243" y="1035403"/>
            <a:ext cx="10453538" cy="31718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</a:rPr>
              <a:t>10 - Você recomendaria o seu plano odontológico para amigos ou familiares?</a:t>
            </a:r>
          </a:p>
        </p:txBody>
      </p:sp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9997F595-C252-4F0B-9E50-DF9F228F8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51741"/>
              </p:ext>
            </p:extLst>
          </p:nvPr>
        </p:nvGraphicFramePr>
        <p:xfrm>
          <a:off x="81243" y="3943278"/>
          <a:ext cx="5148000" cy="793559"/>
        </p:xfrm>
        <a:graphic>
          <a:graphicData uri="http://schemas.openxmlformats.org/drawingml/2006/table">
            <a:tbl>
              <a:tblPr/>
              <a:tblGrid>
                <a:gridCol w="936000">
                  <a:extLst>
                    <a:ext uri="{9D8B030D-6E8A-4147-A177-3AD203B41FA5}">
                      <a16:colId xmlns:a16="http://schemas.microsoft.com/office/drawing/2014/main" val="216528064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29814685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970168599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00900200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7175337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27956893"/>
                    </a:ext>
                  </a:extLst>
                </a:gridCol>
              </a:tblGrid>
              <a:tr h="3494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Definitivamente recomendaria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866756"/>
                  </a:ext>
                </a:extLst>
              </a:tr>
              <a:tr h="222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78748"/>
                  </a:ext>
                </a:extLst>
              </a:tr>
              <a:tr h="222059">
                <a:tc gridSpan="6"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FREQUÊNCIA</a:t>
                      </a:r>
                      <a:endParaRPr lang="pt-BR" sz="10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82612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59329DEC-AB6C-4AFC-B5BD-E4D087947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33347"/>
              </p:ext>
            </p:extLst>
          </p:nvPr>
        </p:nvGraphicFramePr>
        <p:xfrm>
          <a:off x="81243" y="4847199"/>
          <a:ext cx="6729460" cy="580147"/>
        </p:xfrm>
        <a:graphic>
          <a:graphicData uri="http://schemas.openxmlformats.org/drawingml/2006/table">
            <a:tbl>
              <a:tblPr/>
              <a:tblGrid>
                <a:gridCol w="6729460">
                  <a:extLst>
                    <a:ext uri="{9D8B030D-6E8A-4147-A177-3AD203B41FA5}">
                      <a16:colId xmlns:a16="http://schemas.microsoft.com/office/drawing/2014/main" val="162966755"/>
                    </a:ext>
                  </a:extLst>
                </a:gridCol>
              </a:tblGrid>
              <a:tr h="199147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Base: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356 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| Margem de Erro: 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5,19.</a:t>
                      </a:r>
                      <a:endParaRPr lang="pt-BR" sz="10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591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sei/Não tenho como avaliar:</a:t>
                      </a:r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49 entrevistados</a:t>
                      </a:r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 (não considerados para cálculo dos indicadores).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790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Nota¹: Resultados apresentados em percentual (%).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946733"/>
                  </a:ext>
                </a:extLst>
              </a:tr>
            </a:tbl>
          </a:graphicData>
        </a:graphic>
      </p:graphicFrame>
      <p:sp>
        <p:nvSpPr>
          <p:cNvPr id="35" name="Elipse 34">
            <a:extLst>
              <a:ext uri="{FF2B5EF4-FFF2-40B4-BE49-F238E27FC236}">
                <a16:creationId xmlns:a16="http://schemas.microsoft.com/office/drawing/2014/main" id="{3D5B1BA8-9FEE-42D3-95AF-C9C86DFAA73F}"/>
              </a:ext>
            </a:extLst>
          </p:cNvPr>
          <p:cNvSpPr/>
          <p:nvPr/>
        </p:nvSpPr>
        <p:spPr>
          <a:xfrm>
            <a:off x="2161526" y="3290830"/>
            <a:ext cx="539757" cy="539757"/>
          </a:xfrm>
          <a:prstGeom prst="ellipse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Arredondado 12">
            <a:extLst>
              <a:ext uri="{FF2B5EF4-FFF2-40B4-BE49-F238E27FC236}">
                <a16:creationId xmlns:a16="http://schemas.microsoft.com/office/drawing/2014/main" id="{4FA7A931-8AF4-4BEE-AFE9-0082B3CD9EA2}"/>
              </a:ext>
            </a:extLst>
          </p:cNvPr>
          <p:cNvSpPr/>
          <p:nvPr/>
        </p:nvSpPr>
        <p:spPr>
          <a:xfrm>
            <a:off x="2093909" y="3033042"/>
            <a:ext cx="683878" cy="1737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Neutro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35E9F8F9-62BA-4D24-9402-822D69A27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562268"/>
              </p:ext>
            </p:extLst>
          </p:nvPr>
        </p:nvGraphicFramePr>
        <p:xfrm>
          <a:off x="5620850" y="1403587"/>
          <a:ext cx="6395892" cy="3443760"/>
        </p:xfrm>
        <a:graphic>
          <a:graphicData uri="http://schemas.openxmlformats.org/drawingml/2006/table">
            <a:tbl>
              <a:tblPr/>
              <a:tblGrid>
                <a:gridCol w="1065982">
                  <a:extLst>
                    <a:ext uri="{9D8B030D-6E8A-4147-A177-3AD203B41FA5}">
                      <a16:colId xmlns:a16="http://schemas.microsoft.com/office/drawing/2014/main" val="404347671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887322865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049385244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3504795122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4252080179"/>
                    </a:ext>
                  </a:extLst>
                </a:gridCol>
                <a:gridCol w="1065982">
                  <a:extLst>
                    <a:ext uri="{9D8B030D-6E8A-4147-A177-3AD203B41FA5}">
                      <a16:colId xmlns:a16="http://schemas.microsoft.com/office/drawing/2014/main" val="2431796243"/>
                    </a:ext>
                  </a:extLst>
                </a:gridCol>
              </a:tblGrid>
              <a:tr h="394159"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Não </a:t>
                      </a:r>
                      <a:b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Recomendaria com ressalvas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Indiferente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Definitivamente</a:t>
                      </a:r>
                      <a:b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recomendaria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2023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Feminino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58,2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39910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60,3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87472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3621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63,4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845903"/>
                  </a:ext>
                </a:extLst>
              </a:tr>
              <a:tr h="2957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9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0574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18 a 25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73,6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8538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77,4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49785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26 a 35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61,5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2976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62,6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9028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36 a 45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21,6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40701"/>
                  </a:ext>
                </a:extLst>
              </a:tr>
              <a:tr h="171569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58,8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281502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46 a 55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52,4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503933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54,0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35369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 56 a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54,5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53387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60,6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21675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Mais de 65 anos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57,9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565186"/>
                  </a:ext>
                </a:extLst>
              </a:tr>
              <a:tr h="172152"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Positivo: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57,9</a:t>
                      </a:r>
                      <a:endParaRPr lang="pt-BR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9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176404"/>
                  </a:ext>
                </a:extLst>
              </a:tr>
            </a:tbl>
          </a:graphicData>
        </a:graphic>
      </p:graphicFrame>
      <p:sp>
        <p:nvSpPr>
          <p:cNvPr id="12" name="Retângulo Arredondado 12">
            <a:extLst>
              <a:ext uri="{FF2B5EF4-FFF2-40B4-BE49-F238E27FC236}">
                <a16:creationId xmlns:a16="http://schemas.microsoft.com/office/drawing/2014/main" id="{00000000-0008-0000-0500-000022000000}"/>
              </a:ext>
            </a:extLst>
          </p:cNvPr>
          <p:cNvSpPr/>
          <p:nvPr/>
        </p:nvSpPr>
        <p:spPr>
          <a:xfrm>
            <a:off x="4064751" y="1498149"/>
            <a:ext cx="870864" cy="56715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b="1" i="0" u="none" strike="noStrike">
                <a:solidFill>
                  <a:schemeClr val="bg1"/>
                </a:solidFill>
                <a:latin typeface="Calibri"/>
                <a:cs typeface="Calibri"/>
              </a:rPr>
              <a:t>Positivo </a:t>
            </a:r>
            <a:r>
              <a:rPr lang="pt-BR" sz="1200" b="1">
                <a:solidFill>
                  <a:schemeClr val="bg1"/>
                </a:solidFill>
                <a:latin typeface="Calibri"/>
                <a:cs typeface="Calibri"/>
              </a:rPr>
              <a:t>61,8</a:t>
            </a:r>
            <a:endParaRPr lang="pt-BR" sz="1800" b="1">
              <a:solidFill>
                <a:schemeClr val="bg1"/>
              </a:solidFill>
            </a:endParaRPr>
          </a:p>
        </p:txBody>
      </p:sp>
      <p:pic>
        <p:nvPicPr>
          <p:cNvPr id="14" name="Gráfico 2" descr="Dente">
            <a:extLst>
              <a:ext uri="{FF2B5EF4-FFF2-40B4-BE49-F238E27FC236}">
                <a16:creationId xmlns:a16="http://schemas.microsoft.com/office/drawing/2014/main" id="{D2C0ED7F-11F3-4F6D-8B9E-C62040CE8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25588" y="680333"/>
            <a:ext cx="424800" cy="42480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791914A4-70A3-4B39-8435-DF6615775C7B}"/>
              </a:ext>
            </a:extLst>
          </p:cNvPr>
          <p:cNvSpPr/>
          <p:nvPr/>
        </p:nvSpPr>
        <p:spPr>
          <a:xfrm>
            <a:off x="11066621" y="819671"/>
            <a:ext cx="884339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>
                <a:ln w="0"/>
                <a:solidFill>
                  <a:srgbClr val="5A5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FA90DF4-3864-4BA5-9DC1-E5DE03EA6729}"/>
              </a:ext>
            </a:extLst>
          </p:cNvPr>
          <p:cNvSpPr/>
          <p:nvPr/>
        </p:nvSpPr>
        <p:spPr>
          <a:xfrm>
            <a:off x="9883320" y="3983544"/>
            <a:ext cx="2125212" cy="168675"/>
          </a:xfrm>
          <a:prstGeom prst="rect">
            <a:avLst/>
          </a:prstGeom>
          <a:noFill/>
          <a:ln w="12700" cap="flat" cmpd="sng" algn="ctr">
            <a:solidFill>
              <a:srgbClr val="FF7C80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09C8592A-8C81-496B-B6CB-4BEB392933C3}"/>
              </a:ext>
            </a:extLst>
          </p:cNvPr>
          <p:cNvSpPr/>
          <p:nvPr/>
        </p:nvSpPr>
        <p:spPr>
          <a:xfrm>
            <a:off x="9883320" y="2951232"/>
            <a:ext cx="2125212" cy="168675"/>
          </a:xfrm>
          <a:prstGeom prst="rect">
            <a:avLst/>
          </a:prstGeom>
          <a:noFill/>
          <a:ln w="12700" cap="flat" cmpd="sng" algn="ctr">
            <a:solidFill>
              <a:schemeClr val="accent6"/>
            </a:solidFill>
            <a:prstDash val="lg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11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3E39D0-E9E8-4A7D-8A5F-9B74D0DB9DD7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Recomendação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1CD3DA3-167F-EA84-7ED6-3ABC5AC7C7FC}"/>
              </a:ext>
            </a:extLst>
          </p:cNvPr>
          <p:cNvSpPr/>
          <p:nvPr/>
        </p:nvSpPr>
        <p:spPr>
          <a:xfrm>
            <a:off x="81243" y="5408375"/>
            <a:ext cx="12045600" cy="1280066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0" tIns="36000" rIns="180000" bIns="37806" rtlCol="0" anchor="ctr"/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Dentre os beneficiários que souberam avaliar,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61,8%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recomendariam o plano odontológico, citando então Recomendaria ou Definitivamente recomendaria.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Ponto de atenção ao alto viés de baixa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57,4pp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entre as opções positivas, indicando probabilidade de migração de Recomendaria para Neutralidade (Indiferente) e também para a soma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Não Recomendaria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Recomendaria com ressalva,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que foi de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32%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Analisando os perfis, a variação entre os gêneros é pequena ficando dentro da margem de erro, logo não é possível dizer que há um gênero com melhor resultado que outro. </a:t>
            </a:r>
          </a:p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Por faixa etária se destacam os beneficiários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18 a 25 anos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77,4%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 citações positivas e os beneficiários De 56 a 65 anos sendo o público que mais Definitivamente recomendaria com 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6,1%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tângulo Arredondado 12">
            <a:extLst>
              <a:ext uri="{FF2B5EF4-FFF2-40B4-BE49-F238E27FC236}">
                <a16:creationId xmlns:a16="http://schemas.microsoft.com/office/drawing/2014/main" id="{8E6C72E1-B5A0-4623-B9F2-6BF6AAF2F368}"/>
              </a:ext>
            </a:extLst>
          </p:cNvPr>
          <p:cNvSpPr/>
          <p:nvPr/>
        </p:nvSpPr>
        <p:spPr>
          <a:xfrm>
            <a:off x="466948" y="1466078"/>
            <a:ext cx="828000" cy="5742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45F0ACF-7692-45A9-9494-1F450C776EA7}" type="TxLink"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pPr algn="ctr"/>
              <a:t>Negativo 32,0</a:t>
            </a:fld>
            <a:endParaRPr lang="pt-B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Gráfico 5" descr="Fala com preenchimento sólido">
            <a:extLst>
              <a:ext uri="{FF2B5EF4-FFF2-40B4-BE49-F238E27FC236}">
                <a16:creationId xmlns:a16="http://schemas.microsoft.com/office/drawing/2014/main" id="{4574A9FE-9D88-5EBC-4550-E65CADA42E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23190" y="5023455"/>
            <a:ext cx="638645" cy="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8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7602842-B921-48E1-9A55-81B9BEE3E2C0}"/>
              </a:ext>
            </a:extLst>
          </p:cNvPr>
          <p:cNvSpPr txBox="1"/>
          <p:nvPr/>
        </p:nvSpPr>
        <p:spPr>
          <a:xfrm>
            <a:off x="196609" y="1173144"/>
            <a:ext cx="11547716" cy="4903056"/>
          </a:xfrm>
          <a:prstGeom prst="rect">
            <a:avLst/>
          </a:prstGeom>
          <a:noFill/>
          <a:effectLst/>
        </p:spPr>
        <p:txBody>
          <a:bodyPr wrap="square" lIns="100760" tIns="50379" rIns="100760" bIns="50379" rtlCol="0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rgbClr val="0A918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maneira geral, analisando o desempenho dos planos Saúde e Odonto do Grupo NotreDame Intermédica , referindo-se a aspectos que investigam a satisfação do beneficiário (questões com 5 gradientes), todos estão com classificação abaixo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85750" indent="-285750" algn="just">
              <a:spcAft>
                <a:spcPts val="600"/>
              </a:spcAft>
              <a:buClr>
                <a:srgbClr val="0A9185"/>
              </a:buClr>
              <a:buFont typeface="Wingdings" panose="05000000000000000000" pitchFamily="2" charset="2"/>
              <a:buChar char="v"/>
            </a:pP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ambos os planos, o maior desempenho ocorreu na questão 4, que se refere a toda a atenção em saúde recebida.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plano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Saúde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resultado foi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67,4%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no plano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Odonto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resultado foi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73,4%.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 plano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Saúde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 questão 8 que avalia a facilidade no preenchimento e envio dos documentos e formulários exigidos, é a que tem o índice mais baixo, com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51,1%.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Já para o plano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Odonto,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questão 5 que avalia a facilidade de acesso à lista de prestadores de serviços credenciados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é a que tem o índice mais baixo, com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61,8%.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Ponto de atenção ao viés de baixa para ambos os planos, nas cinco questões relativas à satisfação, isto é, o percentual de respostas Bom é maior que Muito bom, o que indica probabilidade de migração da satisfação para não satisfação. </a:t>
            </a:r>
          </a:p>
          <a:p>
            <a:pPr algn="just">
              <a:spcAft>
                <a:spcPts val="600"/>
              </a:spcAft>
              <a:buClr>
                <a:srgbClr val="3A8AC5"/>
              </a:buClr>
            </a:pPr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avaliação geral unificando os planos, atingiu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62,8%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satisfação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 ponto importante a ser citado, é que a soma dos menos satisfeitos chegam a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12,3%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(soma de Muito Ruim e Ruim), portanto a não satisfação está concentrada no gradiente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Regular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com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24,8%.</a:t>
            </a: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endParaRPr lang="pt-BR" sz="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Clr>
                <a:srgbClr val="3A8AC5"/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fim, em relação a recomendação unificando os planos, temos um percentual positivo de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59,7%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Analisando a taxa de recomendação nota-se que ela acompanha a avaliação geral do plano, a diferença entre elas é de aproximadamente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3,1pp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Nesse sentido, realizar ações que melhorem os atributos analisados poderão, inclusive, aumentar o nível de recomendação que os beneficiários fazem do plano de saúde.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FFB69EB-9484-44C1-B712-8E523710B7CD}"/>
              </a:ext>
            </a:extLst>
          </p:cNvPr>
          <p:cNvSpPr txBox="1"/>
          <p:nvPr/>
        </p:nvSpPr>
        <p:spPr>
          <a:xfrm>
            <a:off x="557922" y="242563"/>
            <a:ext cx="441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Conclusões</a:t>
            </a:r>
          </a:p>
        </p:txBody>
      </p:sp>
    </p:spTree>
    <p:extLst>
      <p:ext uri="{BB962C8B-B14F-4D97-AF65-F5344CB8AC3E}">
        <p14:creationId xmlns:p14="http://schemas.microsoft.com/office/powerpoint/2010/main" val="20230500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5 fotos de casais idosos que mostram como é o amor verdadeiro">
            <a:extLst>
              <a:ext uri="{FF2B5EF4-FFF2-40B4-BE49-F238E27FC236}">
                <a16:creationId xmlns:a16="http://schemas.microsoft.com/office/drawing/2014/main" id="{D262B21C-4AA4-471E-A03D-00FCE2CB1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250"/>
          <a:stretch/>
        </p:blipFill>
        <p:spPr bwMode="auto">
          <a:xfrm>
            <a:off x="-29138" y="-13252"/>
            <a:ext cx="12221137" cy="676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535255AD-E5B6-4462-812D-22DD902672AE}"/>
              </a:ext>
            </a:extLst>
          </p:cNvPr>
          <p:cNvGrpSpPr/>
          <p:nvPr/>
        </p:nvGrpSpPr>
        <p:grpSpPr>
          <a:xfrm>
            <a:off x="103382" y="-26505"/>
            <a:ext cx="3772920" cy="5760000"/>
            <a:chOff x="-29138" y="-26505"/>
            <a:chExt cx="3772920" cy="576000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A6DAFB9-7724-4105-A488-E6CD521C32EC}"/>
                </a:ext>
              </a:extLst>
            </p:cNvPr>
            <p:cNvSpPr/>
            <p:nvPr/>
          </p:nvSpPr>
          <p:spPr>
            <a:xfrm>
              <a:off x="-29138" y="-26505"/>
              <a:ext cx="3772920" cy="5760000"/>
            </a:xfrm>
            <a:prstGeom prst="rect">
              <a:avLst/>
            </a:prstGeom>
            <a:solidFill>
              <a:srgbClr val="FEFEFD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spc="300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7CC4991-704B-4C86-B933-5AA38858E7E3}"/>
                </a:ext>
              </a:extLst>
            </p:cNvPr>
            <p:cNvSpPr txBox="1"/>
            <p:nvPr/>
          </p:nvSpPr>
          <p:spPr>
            <a:xfrm>
              <a:off x="406326" y="2984193"/>
              <a:ext cx="290199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4800" b="1" dirty="0">
                  <a:ea typeface="Cambria" panose="02040503050406030204" pitchFamily="18" charset="0"/>
                </a:rPr>
                <a:t>Obrigado!</a:t>
              </a:r>
              <a:endParaRPr lang="pt-BR" sz="4800" b="1" dirty="0">
                <a:cs typeface="Calibri" panose="020F0502020204030204" pitchFamily="34" charset="0"/>
              </a:endParaRPr>
            </a:p>
          </p:txBody>
        </p:sp>
      </p:grpSp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E9CA1044-E8DF-C715-2FE2-1EC83AC60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82" y="1385615"/>
            <a:ext cx="3202415" cy="11647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3E7397-A79D-4819-AF36-83AA9BB76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65" y="5080001"/>
            <a:ext cx="2972962" cy="512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068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B0542C8E-36E4-46EE-AB3A-82FB3BB62832}"/>
              </a:ext>
            </a:extLst>
          </p:cNvPr>
          <p:cNvSpPr txBox="1"/>
          <p:nvPr/>
        </p:nvSpPr>
        <p:spPr>
          <a:xfrm>
            <a:off x="415898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DB522C68-1CD7-497C-A43E-7C863AC2A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34793"/>
              </p:ext>
            </p:extLst>
          </p:nvPr>
        </p:nvGraphicFramePr>
        <p:xfrm>
          <a:off x="415898" y="1737205"/>
          <a:ext cx="11328275" cy="4082184"/>
        </p:xfrm>
        <a:graphic>
          <a:graphicData uri="http://schemas.openxmlformats.org/drawingml/2006/table">
            <a:tbl>
              <a:tblPr/>
              <a:tblGrid>
                <a:gridCol w="6288275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2207668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1 - Cuidados de saúde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 maioria das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15492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Nos 12 últimos meses não procurei cuidados de saúde 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  <a:tr h="3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2 - Atenção imediata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983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Sempre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28,3%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814259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A maioria das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037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Às vezes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631606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817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precisei de atenção imediata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853615"/>
                  </a:ext>
                </a:extLst>
              </a:tr>
              <a:tr h="256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623709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F28445-5854-404C-87E8-28EB8E97AE39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229156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C5F7299-989A-48F8-9DBC-549527C70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52821"/>
              </p:ext>
            </p:extLst>
          </p:nvPr>
        </p:nvGraphicFramePr>
        <p:xfrm>
          <a:off x="417600" y="3186154"/>
          <a:ext cx="11431449" cy="2164485"/>
        </p:xfrm>
        <a:graphic>
          <a:graphicData uri="http://schemas.openxmlformats.org/drawingml/2006/table">
            <a:tbl>
              <a:tblPr/>
              <a:tblGrid>
                <a:gridCol w="6391449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82821399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1539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4 - Atenção em saúde recebida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346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46,4%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recebi atenção em saúde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2845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6C90812-E55F-4816-BA84-3A82F2B18C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918912"/>
              </p:ext>
            </p:extLst>
          </p:nvPr>
        </p:nvGraphicFramePr>
        <p:xfrm>
          <a:off x="417600" y="1740210"/>
          <a:ext cx="11431450" cy="1154086"/>
        </p:xfrm>
        <a:graphic>
          <a:graphicData uri="http://schemas.openxmlformats.org/drawingml/2006/table">
            <a:tbl>
              <a:tblPr/>
              <a:tblGrid>
                <a:gridCol w="6391450">
                  <a:extLst>
                    <a:ext uri="{9D8B030D-6E8A-4147-A177-3AD203B41FA5}">
                      <a16:colId xmlns:a16="http://schemas.microsoft.com/office/drawing/2014/main" val="338505600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83522592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835532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7273485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4815365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7091561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3537727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051824744"/>
                    </a:ext>
                  </a:extLst>
                </a:gridCol>
              </a:tblGrid>
              <a:tr h="387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3 - Comunicação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54155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Sim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999499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74,4%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77,4%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23727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18,8%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849346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DB20C73D-9702-451B-8448-649458013E0D}"/>
              </a:ext>
            </a:extLst>
          </p:cNvPr>
          <p:cNvSpPr txBox="1"/>
          <p:nvPr/>
        </p:nvSpPr>
        <p:spPr>
          <a:xfrm>
            <a:off x="417600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9FA0376-B926-45F1-80BB-3AD4A909D0C7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3096412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9B9DBE00-7612-47BC-A852-76909DD7E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017414"/>
              </p:ext>
            </p:extLst>
          </p:nvPr>
        </p:nvGraphicFramePr>
        <p:xfrm>
          <a:off x="417600" y="4167981"/>
          <a:ext cx="11515060" cy="2164485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111574614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432003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2205656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419909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36980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611682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400117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2386113"/>
                    </a:ext>
                  </a:extLst>
                </a:gridCol>
              </a:tblGrid>
              <a:tr h="34184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6 - Atendimento multicanal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5221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13,0%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15,4%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337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39,1%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27920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19,9%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22,6%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67286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59065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575494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Nos 12 últimos meses não acessei meu plano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682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55131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0D5934E-5181-4028-836F-F7F60A4EB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942499"/>
              </p:ext>
            </p:extLst>
          </p:nvPr>
        </p:nvGraphicFramePr>
        <p:xfrm>
          <a:off x="417600" y="1728508"/>
          <a:ext cx="11515060" cy="2164485"/>
        </p:xfrm>
        <a:graphic>
          <a:graphicData uri="http://schemas.openxmlformats.org/drawingml/2006/table">
            <a:tbl>
              <a:tblPr/>
              <a:tblGrid>
                <a:gridCol w="6475060">
                  <a:extLst>
                    <a:ext uri="{9D8B030D-6E8A-4147-A177-3AD203B41FA5}">
                      <a16:colId xmlns:a16="http://schemas.microsoft.com/office/drawing/2014/main" val="72682416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5763613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11855487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0766944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68586538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6684525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9909678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402138343"/>
                    </a:ext>
                  </a:extLst>
                </a:gridCol>
              </a:tblGrid>
              <a:tr h="33269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5 - Acesso à lista de prestadores de serviços credenciados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Padrão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 Amostral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Nível de confiança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inferior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Intervalo Superior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97458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74607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Bom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38,6%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35,3%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42,0%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557198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Regular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20,6%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17,8%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23,4%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274803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10,2%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12,3%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934392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Muito Ruim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33930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Nunca acessei a lista de prestadores de serviços credenciados pelo meu plano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10,1%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8,0%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12,1%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574885"/>
                  </a:ext>
                </a:extLst>
              </a:tr>
              <a:tr h="255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Não sei/ Não me lembro</a:t>
                      </a: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5,1%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95,0%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3,6%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123514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6D8709D7-8418-4FC2-8649-FFEC3BD17A99}"/>
              </a:ext>
            </a:extLst>
          </p:cNvPr>
          <p:cNvSpPr txBox="1"/>
          <p:nvPr/>
        </p:nvSpPr>
        <p:spPr>
          <a:xfrm>
            <a:off x="417600" y="1078069"/>
            <a:ext cx="1854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Intervalo de Confiança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56DE586-6276-4CF9-BE09-1BA9345B378B}"/>
              </a:ext>
            </a:extLst>
          </p:cNvPr>
          <p:cNvSpPr txBox="1"/>
          <p:nvPr/>
        </p:nvSpPr>
        <p:spPr>
          <a:xfrm>
            <a:off x="557923" y="242563"/>
            <a:ext cx="2975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Dados Técnicos</a:t>
            </a:r>
          </a:p>
        </p:txBody>
      </p:sp>
    </p:spTree>
    <p:extLst>
      <p:ext uri="{BB962C8B-B14F-4D97-AF65-F5344CB8AC3E}">
        <p14:creationId xmlns:p14="http://schemas.microsoft.com/office/powerpoint/2010/main" val="4117473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D8A3FE1-5B5F-4DE7-B3D3-A7EA44F81AFB}">
  <we:reference id="wa104038830" version="1.0.0.3" store="pt-BR" storeType="OMEX"/>
  <we:alternateReferences>
    <we:reference id="WA104038830" version="1.0.0.3" store="WA10403883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13723</TotalTime>
  <Words>16898</Words>
  <Application>Microsoft Office PowerPoint</Application>
  <PresentationFormat>Widescreen</PresentationFormat>
  <Paragraphs>5243</Paragraphs>
  <Slides>65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65</vt:i4>
      </vt:variant>
    </vt:vector>
  </HeadingPairs>
  <TitlesOfParts>
    <vt:vector size="72" baseType="lpstr">
      <vt:lpstr>Arial</vt:lpstr>
      <vt:lpstr>Calibri</vt:lpstr>
      <vt:lpstr>Calibri Light</vt:lpstr>
      <vt:lpstr>Cambria</vt:lpstr>
      <vt:lpstr>Myriad Pro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Maisa Mateus</dc:creator>
  <cp:lastModifiedBy>ANDRE BALOGO PEREIRA</cp:lastModifiedBy>
  <cp:revision>723</cp:revision>
  <dcterms:created xsi:type="dcterms:W3CDTF">2021-03-17T23:00:47Z</dcterms:created>
  <dcterms:modified xsi:type="dcterms:W3CDTF">2023-04-20T17:11:56Z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1aa1efc-3153-4af8-baeb-c798b3704cb8_Enabled">
    <vt:lpwstr>true</vt:lpwstr>
  </property>
  <property fmtid="{D5CDD505-2E9C-101B-9397-08002B2CF9AE}" pid="3" name="MSIP_Label_31aa1efc-3153-4af8-baeb-c798b3704cb8_SetDate">
    <vt:lpwstr>2023-04-04T17:59:47Z</vt:lpwstr>
  </property>
  <property fmtid="{D5CDD505-2E9C-101B-9397-08002B2CF9AE}" pid="4" name="MSIP_Label_31aa1efc-3153-4af8-baeb-c798b3704cb8_Method">
    <vt:lpwstr>Privileged</vt:lpwstr>
  </property>
  <property fmtid="{D5CDD505-2E9C-101B-9397-08002B2CF9AE}" pid="5" name="MSIP_Label_31aa1efc-3153-4af8-baeb-c798b3704cb8_Name">
    <vt:lpwstr>31aa1efc-3153-4af8-baeb-c798b3704cb8</vt:lpwstr>
  </property>
  <property fmtid="{D5CDD505-2E9C-101B-9397-08002B2CF9AE}" pid="6" name="MSIP_Label_31aa1efc-3153-4af8-baeb-c798b3704cb8_SiteId">
    <vt:lpwstr>3a2fea74-aebf-4b69-9a89-449fecf2cad4</vt:lpwstr>
  </property>
  <property fmtid="{D5CDD505-2E9C-101B-9397-08002B2CF9AE}" pid="7" name="MSIP_Label_31aa1efc-3153-4af8-baeb-c798b3704cb8_ActionId">
    <vt:lpwstr>99d0fb52-3d16-4f93-a824-b487beb4d205</vt:lpwstr>
  </property>
  <property fmtid="{D5CDD505-2E9C-101B-9397-08002B2CF9AE}" pid="8" name="MSIP_Label_31aa1efc-3153-4af8-baeb-c798b3704cb8_ContentBits">
    <vt:lpwstr>3</vt:lpwstr>
  </property>
  <property fmtid="{D5CDD505-2E9C-101B-9397-08002B2CF9AE}" pid="9" name="ClassificationContentMarkingFooterLocations">
    <vt:lpwstr>Tema do Office:6</vt:lpwstr>
  </property>
  <property fmtid="{D5CDD505-2E9C-101B-9397-08002B2CF9AE}" pid="10" name="ClassificationContentMarkingFooterText">
    <vt:lpwstr>INTERNO</vt:lpwstr>
  </property>
  <property fmtid="{D5CDD505-2E9C-101B-9397-08002B2CF9AE}" pid="11" name="ClassificationContentMarkingHeaderLocations">
    <vt:lpwstr>Tema do Office:5</vt:lpwstr>
  </property>
  <property fmtid="{D5CDD505-2E9C-101B-9397-08002B2CF9AE}" pid="12" name="ClassificationContentMarkingHeaderText">
    <vt:lpwstr>INTERNO</vt:lpwstr>
  </property>
</Properties>
</file>